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audio1.bin" ContentType="audio/unknown"/>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95"/>
  </p:notesMasterIdLst>
  <p:handoutMasterIdLst>
    <p:handoutMasterId r:id="rId96"/>
  </p:handoutMasterIdLst>
  <p:sldIdLst>
    <p:sldId id="376" r:id="rId8"/>
    <p:sldId id="1194" r:id="rId9"/>
    <p:sldId id="1195" r:id="rId10"/>
    <p:sldId id="1196" r:id="rId11"/>
    <p:sldId id="1197" r:id="rId12"/>
    <p:sldId id="1198" r:id="rId13"/>
    <p:sldId id="1199" r:id="rId14"/>
    <p:sldId id="1200" r:id="rId15"/>
    <p:sldId id="652" r:id="rId16"/>
    <p:sldId id="990" r:id="rId17"/>
    <p:sldId id="1201" r:id="rId18"/>
    <p:sldId id="1202" r:id="rId19"/>
    <p:sldId id="1203" r:id="rId20"/>
    <p:sldId id="1204" r:id="rId21"/>
    <p:sldId id="1205" r:id="rId22"/>
    <p:sldId id="1206" r:id="rId23"/>
    <p:sldId id="1024" r:id="rId24"/>
    <p:sldId id="1012" r:id="rId25"/>
    <p:sldId id="1029" r:id="rId26"/>
    <p:sldId id="1014" r:id="rId27"/>
    <p:sldId id="1030" r:id="rId28"/>
    <p:sldId id="1092" r:id="rId29"/>
    <p:sldId id="919" r:id="rId30"/>
    <p:sldId id="1035" r:id="rId31"/>
    <p:sldId id="1036" r:id="rId32"/>
    <p:sldId id="1037" r:id="rId33"/>
    <p:sldId id="1038" r:id="rId34"/>
    <p:sldId id="1041" r:id="rId35"/>
    <p:sldId id="1043" r:id="rId36"/>
    <p:sldId id="1044" r:id="rId37"/>
    <p:sldId id="1046" r:id="rId38"/>
    <p:sldId id="1093" r:id="rId39"/>
    <p:sldId id="1094" r:id="rId40"/>
    <p:sldId id="1097" r:id="rId41"/>
    <p:sldId id="1098" r:id="rId42"/>
    <p:sldId id="1193" r:id="rId43"/>
    <p:sldId id="1099" r:id="rId44"/>
    <p:sldId id="1101" r:id="rId45"/>
    <p:sldId id="1102" r:id="rId46"/>
    <p:sldId id="1103" r:id="rId47"/>
    <p:sldId id="1115" r:id="rId48"/>
    <p:sldId id="1116" r:id="rId49"/>
    <p:sldId id="1117" r:id="rId50"/>
    <p:sldId id="1119" r:id="rId51"/>
    <p:sldId id="1120" r:id="rId52"/>
    <p:sldId id="1122" r:id="rId53"/>
    <p:sldId id="1124" r:id="rId54"/>
    <p:sldId id="1126" r:id="rId55"/>
    <p:sldId id="1127" r:id="rId56"/>
    <p:sldId id="1128" r:id="rId57"/>
    <p:sldId id="1129" r:id="rId58"/>
    <p:sldId id="1130" r:id="rId59"/>
    <p:sldId id="1137" r:id="rId60"/>
    <p:sldId id="1138" r:id="rId61"/>
    <p:sldId id="1139" r:id="rId62"/>
    <p:sldId id="1140" r:id="rId63"/>
    <p:sldId id="1141" r:id="rId64"/>
    <p:sldId id="1142" r:id="rId65"/>
    <p:sldId id="1144" r:id="rId66"/>
    <p:sldId id="1145" r:id="rId67"/>
    <p:sldId id="1146" r:id="rId68"/>
    <p:sldId id="1147" r:id="rId69"/>
    <p:sldId id="1150" r:id="rId70"/>
    <p:sldId id="1151" r:id="rId71"/>
    <p:sldId id="1152" r:id="rId72"/>
    <p:sldId id="1154" r:id="rId73"/>
    <p:sldId id="1156" r:id="rId74"/>
    <p:sldId id="1157" r:id="rId75"/>
    <p:sldId id="1158" r:id="rId76"/>
    <p:sldId id="1159" r:id="rId77"/>
    <p:sldId id="1160" r:id="rId78"/>
    <p:sldId id="1161" r:id="rId79"/>
    <p:sldId id="1162" r:id="rId80"/>
    <p:sldId id="1169" r:id="rId81"/>
    <p:sldId id="1170" r:id="rId82"/>
    <p:sldId id="1172" r:id="rId83"/>
    <p:sldId id="1173" r:id="rId84"/>
    <p:sldId id="1174" r:id="rId85"/>
    <p:sldId id="1185" r:id="rId86"/>
    <p:sldId id="1107" r:id="rId87"/>
    <p:sldId id="1108" r:id="rId88"/>
    <p:sldId id="1109" r:id="rId89"/>
    <p:sldId id="1110" r:id="rId90"/>
    <p:sldId id="1111" r:id="rId91"/>
    <p:sldId id="1112" r:id="rId92"/>
    <p:sldId id="1113" r:id="rId93"/>
    <p:sldId id="934" r:id="rId94"/>
  </p:sldIdLst>
  <p:sldSz cx="9144000" cy="6858000" type="screen4x3"/>
  <p:notesSz cx="7315200" cy="9601200"/>
  <p:custDataLst>
    <p:tags r:id="rId98"/>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576" y="-112"/>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tags" Target="tags/tag1.xml"/><Relationship Id="rId99" Type="http://schemas.openxmlformats.org/officeDocument/2006/relationships/presProps" Target="pres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viewProps" Target="viewProps.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15</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16</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18</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20</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a:solidFill>
                  <a:srgbClr val="262626"/>
                </a:solidFill>
              </a:rPr>
              <a:t>Add and Remove Users on the account level</a:t>
            </a:r>
          </a:p>
          <a:p>
            <a:pPr lvl="3" eaLnBrk="1" hangingPunct="1"/>
            <a:r>
              <a:rPr lang="en-US" sz="1400">
                <a:solidFill>
                  <a:srgbClr val="262626"/>
                </a:solidFill>
              </a:rPr>
              <a:t>Basic accounts: limited to 1 user</a:t>
            </a:r>
          </a:p>
          <a:p>
            <a:pPr lvl="3" eaLnBrk="1" hangingPunct="1"/>
            <a:r>
              <a:rPr lang="en-US" sz="1400">
                <a:solidFill>
                  <a:srgbClr val="262626"/>
                </a:solidFill>
              </a:rPr>
              <a:t>Professional accounts: 10 users</a:t>
            </a:r>
          </a:p>
          <a:p>
            <a:pPr lvl="3" eaLnBrk="1" hangingPunct="1"/>
            <a:r>
              <a:rPr lang="en-US" sz="1400">
                <a:solidFill>
                  <a:srgbClr val="262626"/>
                </a:solidFill>
              </a:rPr>
              <a:t>Enterprise accounts: 50 users across 5 accounts </a:t>
            </a:r>
          </a:p>
          <a:p>
            <a:pPr lvl="4" eaLnBrk="1" hangingPunct="1"/>
            <a:r>
              <a:rPr lang="en-US" sz="1600">
                <a:solidFill>
                  <a:srgbClr val="262626"/>
                </a:solidFill>
              </a:rPr>
              <a:t>10 users per account by default, modified via CS</a:t>
            </a:r>
          </a:p>
          <a:p>
            <a:pPr lvl="3" eaLnBrk="1" hangingPunct="1"/>
            <a:r>
              <a:rPr lang="en-US" sz="1400">
                <a:solidFill>
                  <a:srgbClr val="262626"/>
                </a:solidFill>
              </a:rPr>
              <a:t>Purchase additional user accounts</a:t>
            </a:r>
          </a:p>
          <a:p>
            <a:pPr lvl="4" eaLnBrk="1" hangingPunct="1"/>
            <a:r>
              <a:rPr lang="en-US" sz="1600">
                <a:solidFill>
                  <a:srgbClr val="262626"/>
                </a:solidFill>
              </a:rPr>
              <a:t>cap/limit placed on additional user accounts for Basic</a:t>
            </a:r>
          </a:p>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23</a:t>
            </a:fld>
            <a:endParaRPr lang="en-US"/>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24</a:t>
            </a:fld>
            <a:endParaRPr lang="en-US"/>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24</a:t>
            </a:fld>
            <a:endParaRPr lang="en-US" sz="130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a:t>
            </a:r>
            <a:r>
              <a:rPr lang="en-US" dirty="0" err="1"/>
              <a:t>transcodes</a:t>
            </a:r>
            <a:r>
              <a:rPr lang="en-US" dirty="0"/>
              <a:t>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25</a:t>
            </a:fld>
            <a:endParaRPr lang="en-US"/>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26</a:t>
            </a:fld>
            <a:endParaRPr lang="en-US"/>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27</a:t>
            </a:fld>
            <a:endParaRPr lang="en-US"/>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28</a:t>
            </a:fld>
            <a:endParaRPr lang="en-US"/>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29</a:t>
            </a:fld>
            <a:endParaRPr lang="en-US"/>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29</a:t>
            </a:fld>
            <a:endParaRPr lang="en-US" sz="130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29</a:t>
            </a:fld>
            <a:endParaRPr lang="en-US" sz="130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a:t>How abut we have a box that shows where BEML gets added in this…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30</a:t>
            </a:fld>
            <a:endParaRPr lang="en-US"/>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30</a:t>
            </a:fld>
            <a:endParaRPr lang="en-US" sz="130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31</a:t>
            </a:fld>
            <a:endParaRPr lang="en-US"/>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31</a:t>
            </a:fld>
            <a:endParaRPr lang="en-US" sz="130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33</a:t>
            </a:fld>
            <a:endParaRPr lang="en-US"/>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33</a:t>
            </a:fld>
            <a:endParaRPr lang="en-US" sz="130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34</a:t>
            </a:fld>
            <a:endParaRPr lang="en-US"/>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3</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35</a:t>
            </a:fld>
            <a:endParaRPr lang="en-US"/>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a:t>New Flash AS3 call allows to enable this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36</a:t>
            </a:fld>
            <a:endParaRPr lang="en-US"/>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36</a:t>
            </a:fld>
            <a:endParaRPr lang="en-US" sz="130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37</a:t>
            </a:fld>
            <a:endParaRPr lang="en-US"/>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38</a:t>
            </a:fld>
            <a:endParaRPr lang="en-US"/>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39</a:t>
            </a:fld>
            <a:endParaRPr lang="en-US"/>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40</a:t>
            </a:fld>
            <a:endParaRPr lang="en-US"/>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41</a:t>
            </a:fld>
            <a:endParaRPr lang="en-US"/>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42</a:t>
            </a:fld>
            <a:endParaRPr lang="en-US"/>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43</a:t>
            </a:fld>
            <a:endParaRPr lang="en-US"/>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43</a:t>
            </a:fld>
            <a:endParaRPr lang="en-US" sz="130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44</a:t>
            </a:fld>
            <a:endParaRPr 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4</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45</a:t>
            </a:fld>
            <a:endParaRPr lang="en-US"/>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45</a:t>
            </a:fld>
            <a:endParaRPr lang="en-US" sz="130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a:t>Management or Preparation/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46</a:t>
            </a:fld>
            <a:endParaRPr lang="en-US"/>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46</a:t>
            </a:fld>
            <a:endParaRPr lang="en-US" sz="130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47</a:t>
            </a:fld>
            <a:endParaRPr lang="en-US"/>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47</a:t>
            </a:fld>
            <a:endParaRPr lang="en-US" sz="130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169D05B2-EB39-124E-A77B-F109095E0796}" type="slidenum">
              <a:rPr lang="en-US"/>
              <a:pPr/>
              <a:t>48</a:t>
            </a:fld>
            <a:endParaRPr lang="en-US"/>
          </a:p>
        </p:txBody>
      </p:sp>
      <p:sp>
        <p:nvSpPr>
          <p:cNvPr id="19046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EDDAAE3-F74A-AD4F-ABF9-16EA53AD9E9E}" type="slidenum">
              <a:rPr lang="en-US" sz="1300"/>
              <a:pPr algn="r" defTabSz="957263"/>
              <a:t>48</a:t>
            </a:fld>
            <a:endParaRPr lang="en-US" sz="1300"/>
          </a:p>
        </p:txBody>
      </p:sp>
      <p:sp>
        <p:nvSpPr>
          <p:cNvPr id="190468" name="Rectangle 2"/>
          <p:cNvSpPr>
            <a:spLocks noGrp="1" noRot="1" noChangeAspect="1" noChangeArrowheads="1" noTextEdit="1"/>
          </p:cNvSpPr>
          <p:nvPr>
            <p:ph type="sldImg"/>
          </p:nvPr>
        </p:nvSpPr>
        <p:spPr>
          <a:ln/>
        </p:spPr>
      </p:sp>
      <p:sp>
        <p:nvSpPr>
          <p:cNvPr id="190469" name="Rectangle 3"/>
          <p:cNvSpPr>
            <a:spLocks noGrp="1" noChangeArrowheads="1"/>
          </p:cNvSpPr>
          <p:nvPr>
            <p:ph type="body" idx="1"/>
          </p:nvPr>
        </p:nvSpPr>
        <p:spPr>
          <a:noFill/>
          <a:ln/>
        </p:spPr>
        <p:txBody>
          <a:bodyPr/>
          <a:lstStyle/>
          <a:p>
            <a:pPr marL="37931725" lvl="1" indent="-37474525" eaLnBrk="1" hangingPunct="1">
              <a:lnSpc>
                <a:spcPct val="80000"/>
              </a:lnSpc>
            </a:pPr>
            <a:r>
              <a:rPr lang="en-US" sz="800" dirty="0"/>
              <a:t>Josef, let’s talk about this……When you upload a video that is not in FLV format (whether you upload using the Media module or batch provisioning), Brightcove automatically creates a video still and thumbnail image from the video file and assigns it to the video as part of the transcoding process. The image selected is a frame at the 50% mark in the video. You can replace these images with other images you choose, using the image capture tool or the Edit Video dialog in the Media module. </a:t>
            </a:r>
            <a:endParaRPr lang="en-US" sz="1000" dirty="0"/>
          </a:p>
          <a:p>
            <a:pPr eaLnBrk="1" hangingPunct="1">
              <a:lnSpc>
                <a:spcPct val="80000"/>
              </a:lnSpc>
            </a:pPr>
            <a:endParaRPr lang="en-US" sz="8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A9A243BF-8579-E248-B5C3-40F47295FEC5}" type="slidenum">
              <a:rPr lang="en-US"/>
              <a:pPr/>
              <a:t>49</a:t>
            </a:fld>
            <a:endParaRPr lang="en-US"/>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50</a:t>
            </a:fld>
            <a:endParaRPr lang="en-US"/>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50</a:t>
            </a:fld>
            <a:endParaRPr lang="en-US" sz="130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50</a:t>
            </a:fld>
            <a:endParaRPr lang="en-US" sz="130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a:t>Let them know we will not be talking about the Media API in this course.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51</a:t>
            </a:fld>
            <a:endParaRPr lang="en-US"/>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51</a:t>
            </a:fld>
            <a:endParaRPr lang="en-US" sz="130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a:t>The thought here is NOT to show this as a demo</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53</a:t>
            </a:fld>
            <a:endParaRPr lang="en-US"/>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53</a:t>
            </a:fld>
            <a:endParaRPr lang="en-US" sz="130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54</a:t>
            </a:fld>
            <a:endParaRPr lang="en-US"/>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55</a:t>
            </a:fld>
            <a:endParaRPr lang="en-US"/>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5</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56</a:t>
            </a:fld>
            <a:endParaRPr lang="en-US"/>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57</a:t>
            </a:fld>
            <a:endParaRPr lang="en-US"/>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57</a:t>
            </a:fld>
            <a:endParaRPr lang="en-US" sz="130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58</a:t>
            </a:fld>
            <a:endParaRPr lang="en-US"/>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59</a:t>
            </a:fld>
            <a:endParaRPr lang="en-US"/>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59</a:t>
            </a:fld>
            <a:endParaRPr lang="en-US" sz="130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60</a:t>
            </a:fld>
            <a:endParaRPr lang="en-US"/>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60</a:t>
            </a:fld>
            <a:endParaRPr lang="en-US" sz="130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61</a:t>
            </a:fld>
            <a:endParaRPr lang="en-US"/>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61</a:t>
            </a:fld>
            <a:endParaRPr lang="en-US" sz="130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62</a:t>
            </a:fld>
            <a:endParaRPr lang="en-US"/>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62</a:t>
            </a:fld>
            <a:endParaRPr lang="en-US" sz="130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63</a:t>
            </a:fld>
            <a:endParaRPr lang="en-US"/>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63</a:t>
            </a:fld>
            <a:endParaRPr lang="en-US" sz="130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64</a:t>
            </a:fld>
            <a:endParaRPr lang="en-US"/>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64</a:t>
            </a:fld>
            <a:endParaRPr lang="en-US" sz="130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65</a:t>
            </a:fld>
            <a:endParaRPr lang="en-US"/>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6</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66</a:t>
            </a:fld>
            <a:endParaRPr lang="en-US"/>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66</a:t>
            </a:fld>
            <a:endParaRPr lang="en-US" sz="130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66</a:t>
            </a:fld>
            <a:endParaRPr lang="en-US" sz="130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67</a:t>
            </a:fld>
            <a:endParaRPr lang="en-US"/>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67</a:t>
            </a:fld>
            <a:endParaRPr lang="en-US" sz="130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68</a:t>
            </a:fld>
            <a:endParaRPr lang="en-US"/>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69</a:t>
            </a:fld>
            <a:endParaRPr lang="en-US"/>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70</a:t>
            </a:fld>
            <a:endParaRPr lang="en-US"/>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71</a:t>
            </a:fld>
            <a:endParaRPr lang="en-US"/>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72</a:t>
            </a:fld>
            <a:endParaRPr lang="en-US"/>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72</a:t>
            </a:fld>
            <a:endParaRPr lang="en-US" sz="130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a:t>They have about 6 tags to a video, that allows them to separate and create playlists based on these tags…Basketballl, this month, last months, the one before…</a:t>
            </a:r>
          </a:p>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73</a:t>
            </a:fld>
            <a:endParaRPr lang="en-US"/>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74</a:t>
            </a:fld>
            <a:endParaRPr lang="en-US"/>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74</a:t>
            </a:fld>
            <a:endParaRPr lang="en-US" sz="130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a:t>The components involved in the Brightcove Platform</a:t>
            </a:r>
          </a:p>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75</a:t>
            </a:fld>
            <a:endParaRPr lang="en-US"/>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75</a:t>
            </a:fld>
            <a:endParaRPr lang="en-US" sz="130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a:t>The components involved in the Brightcove Platform</a:t>
            </a:r>
          </a:p>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7</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76</a:t>
            </a:fld>
            <a:endParaRPr lang="en-US"/>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77</a:t>
            </a:fld>
            <a:endParaRPr lang="en-US"/>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78</a:t>
            </a:fld>
            <a:endParaRPr lang="en-US"/>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79</a:t>
            </a:fld>
            <a:endParaRPr lang="en-US"/>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79</a:t>
            </a:fld>
            <a:endParaRPr lang="en-US" sz="130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80</a:t>
            </a:fld>
            <a:endParaRPr lang="en-US"/>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80</a:t>
            </a:fld>
            <a:endParaRPr lang="en-US" sz="130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81</a:t>
            </a:fld>
            <a:endParaRPr lang="en-US"/>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81</a:t>
            </a:fld>
            <a:endParaRPr lang="en-US" sz="130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82</a:t>
            </a:fld>
            <a:endParaRPr lang="en-US"/>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82</a:t>
            </a:fld>
            <a:endParaRPr lang="en-US" sz="130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82</a:t>
            </a:fld>
            <a:endParaRPr lang="en-US" sz="130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41B2B1A5-1123-2C4F-8A73-D47C9D534E5B}" type="slidenum">
              <a:rPr lang="en-US"/>
              <a:pPr/>
              <a:t>83</a:t>
            </a:fld>
            <a:endParaRPr lang="en-US"/>
          </a:p>
        </p:txBody>
      </p:sp>
      <p:sp>
        <p:nvSpPr>
          <p:cNvPr id="5775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80FB101-3FFF-D345-BE68-C52EE13D29EE}" type="slidenum">
              <a:rPr lang="en-US" sz="1300">
                <a:ea typeface="ＭＳ Ｐゴシック" charset="-128"/>
                <a:cs typeface="ＭＳ Ｐゴシック" charset="-128"/>
              </a:rPr>
              <a:pPr algn="r" defTabSz="957263"/>
              <a:t>83</a:t>
            </a:fld>
            <a:endParaRPr lang="en-US" sz="1300">
              <a:ea typeface="ＭＳ Ｐゴシック" charset="-128"/>
              <a:cs typeface="ＭＳ Ｐゴシック" charset="-128"/>
            </a:endParaRPr>
          </a:p>
        </p:txBody>
      </p:sp>
      <p:sp>
        <p:nvSpPr>
          <p:cNvPr id="57754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9D1FF860-8D8B-2946-8DB5-47AFD05E8CB4}" type="slidenum">
              <a:rPr lang="en-US" sz="1300">
                <a:ea typeface="ＭＳ Ｐゴシック" charset="-128"/>
                <a:cs typeface="ＭＳ Ｐゴシック" charset="-128"/>
              </a:rPr>
              <a:pPr algn="r" defTabSz="957263"/>
              <a:t>83</a:t>
            </a:fld>
            <a:endParaRPr lang="en-US" sz="1300">
              <a:ea typeface="ＭＳ Ｐゴシック" charset="-128"/>
              <a:cs typeface="ＭＳ Ｐゴシック" charset="-128"/>
            </a:endParaRPr>
          </a:p>
        </p:txBody>
      </p:sp>
      <p:sp>
        <p:nvSpPr>
          <p:cNvPr id="577541" name="Rectangle 2"/>
          <p:cNvSpPr>
            <a:spLocks noGrp="1" noRot="1" noChangeAspect="1" noChangeArrowheads="1" noTextEdit="1"/>
          </p:cNvSpPr>
          <p:nvPr>
            <p:ph type="sldImg"/>
          </p:nvPr>
        </p:nvSpPr>
        <p:spPr>
          <a:ln/>
        </p:spPr>
      </p:sp>
      <p:sp>
        <p:nvSpPr>
          <p:cNvPr id="57754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F421B532-9AB0-1D4B-AE1B-54FC4029C978}" type="slidenum">
              <a:rPr lang="en-US"/>
              <a:pPr/>
              <a:t>84</a:t>
            </a:fld>
            <a:endParaRPr lang="en-US"/>
          </a:p>
        </p:txBody>
      </p:sp>
      <p:sp>
        <p:nvSpPr>
          <p:cNvPr id="57958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DB8A637-65CA-3D4E-9BA0-254D6FA2A66F}" type="slidenum">
              <a:rPr lang="en-US" sz="1300">
                <a:ea typeface="ＭＳ Ｐゴシック" charset="-128"/>
                <a:cs typeface="ＭＳ Ｐゴシック" charset="-128"/>
              </a:rPr>
              <a:pPr algn="r" defTabSz="957263"/>
              <a:t>84</a:t>
            </a:fld>
            <a:endParaRPr lang="en-US" sz="1300">
              <a:ea typeface="ＭＳ Ｐゴシック" charset="-128"/>
              <a:cs typeface="ＭＳ Ｐゴシック" charset="-128"/>
            </a:endParaRPr>
          </a:p>
        </p:txBody>
      </p:sp>
      <p:sp>
        <p:nvSpPr>
          <p:cNvPr id="579588" name="Rectangle 2"/>
          <p:cNvSpPr>
            <a:spLocks noGrp="1" noRot="1" noChangeAspect="1" noChangeArrowheads="1" noTextEdit="1"/>
          </p:cNvSpPr>
          <p:nvPr>
            <p:ph type="sldImg"/>
          </p:nvPr>
        </p:nvSpPr>
        <p:spPr>
          <a:ln/>
        </p:spPr>
      </p:sp>
      <p:sp>
        <p:nvSpPr>
          <p:cNvPr id="57958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85</a:t>
            </a:fld>
            <a:endParaRPr lang="en-US"/>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85</a:t>
            </a:fld>
            <a:endParaRPr lang="en-US" sz="130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8</a:t>
            </a:fld>
            <a:endParaRPr lang="en-US"/>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86</a:t>
            </a:fld>
            <a:endParaRPr lang="en-US"/>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86</a:t>
            </a:fld>
            <a:endParaRPr lang="en-US" sz="130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86</a:t>
            </a:fld>
            <a:endParaRPr lang="en-US" sz="130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87</a:t>
            </a:fld>
            <a:endParaRPr lang="en-US"/>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9</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2011 </a:t>
            </a:r>
            <a:r>
              <a:rPr lang="en-US" sz="800" dirty="0" err="1" smtClean="0">
                <a:solidFill>
                  <a:srgbClr val="FBFCFF"/>
                </a:solidFill>
              </a:rPr>
              <a:t>Brightcove</a:t>
            </a:r>
            <a:r>
              <a:rPr lang="en-US" sz="800" dirty="0" smtClean="0">
                <a:solidFill>
                  <a:srgbClr val="FBFCFF"/>
                </a:solidFill>
              </a:rPr>
              <a:t>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2011 </a:t>
            </a:r>
            <a:r>
              <a:rPr lang="en-US" sz="800" dirty="0" err="1" smtClean="0">
                <a:solidFill>
                  <a:srgbClr val="FBFCFF"/>
                </a:solidFill>
              </a:rPr>
              <a:t>Brightcove</a:t>
            </a:r>
            <a:r>
              <a:rPr lang="en-US" sz="800" dirty="0" smtClean="0">
                <a:solidFill>
                  <a:srgbClr val="FBFCFF"/>
                </a:solidFill>
              </a:rPr>
              <a:t>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2011 </a:t>
            </a:r>
            <a:r>
              <a:rPr lang="en-US" sz="800" dirty="0" err="1" smtClean="0">
                <a:solidFill>
                  <a:srgbClr val="FBFCFF"/>
                </a:solidFill>
              </a:rPr>
              <a:t>Brightcove</a:t>
            </a:r>
            <a:r>
              <a:rPr lang="en-US" sz="800" dirty="0" smtClean="0">
                <a:solidFill>
                  <a:srgbClr val="FBFCFF"/>
                </a:solidFill>
              </a:rPr>
              <a:t>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2011 </a:t>
            </a:r>
            <a:r>
              <a:rPr lang="en-US" sz="800" dirty="0" err="1" smtClean="0">
                <a:solidFill>
                  <a:srgbClr val="FBFCFF"/>
                </a:solidFill>
              </a:rPr>
              <a:t>Brightcove</a:t>
            </a:r>
            <a:r>
              <a:rPr lang="en-US" sz="800" dirty="0" smtClean="0">
                <a:solidFill>
                  <a:srgbClr val="FBFCFF"/>
                </a:solidFill>
              </a:rPr>
              <a:t>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2011 </a:t>
            </a:r>
            <a:r>
              <a:rPr lang="en-US" sz="800" dirty="0" err="1" smtClean="0">
                <a:solidFill>
                  <a:srgbClr val="FBFCFF"/>
                </a:solidFill>
              </a:rPr>
              <a:t>Brightcove</a:t>
            </a:r>
            <a:r>
              <a:rPr lang="en-US" sz="800" dirty="0" smtClean="0">
                <a:solidFill>
                  <a:srgbClr val="FBFCFF"/>
                </a:solidFill>
              </a:rPr>
              <a:t>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a:t>
            </a:r>
            <a:r>
              <a:rPr lang="en-US" sz="800" dirty="0" err="1">
                <a:solidFill>
                  <a:srgbClr val="BFBFBF"/>
                </a:solidFill>
              </a:rPr>
              <a:t>Brightcove</a:t>
            </a:r>
            <a:r>
              <a:rPr lang="en-US" sz="800" dirty="0">
                <a:solidFill>
                  <a:srgbClr val="BFBFBF"/>
                </a:solidFill>
              </a:rPr>
              <a:t>,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a:t>
            </a:r>
            <a:r>
              <a:rPr lang="en-US" sz="800" dirty="0" err="1">
                <a:solidFill>
                  <a:srgbClr val="BFBFBF"/>
                </a:solidFill>
              </a:rPr>
              <a:t>Brightcove</a:t>
            </a:r>
            <a:r>
              <a:rPr lang="en-US" sz="800" dirty="0">
                <a:solidFill>
                  <a:srgbClr val="BFBFBF"/>
                </a:solidFill>
              </a:rPr>
              <a:t>,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emf"/><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4.png"/><Relationship Id="rId5" Type="http://schemas.openxmlformats.org/officeDocument/2006/relationships/image" Target="../media/image23.emf"/><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4.png"/><Relationship Id="rId6" Type="http://schemas.openxmlformats.org/officeDocument/2006/relationships/image" Target="../media/image23.emf"/><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4.png"/><Relationship Id="rId6" Type="http://schemas.openxmlformats.org/officeDocument/2006/relationships/image" Target="../media/image23.emf"/><Relationship Id="rId1" Type="http://schemas.openxmlformats.org/officeDocument/2006/relationships/slideLayout" Target="../slideLayouts/slideLayout6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png"/><Relationship Id="rId5" Type="http://schemas.openxmlformats.org/officeDocument/2006/relationships/image" Target="../media/image4.png"/><Relationship Id="rId1" Type="http://schemas.openxmlformats.org/officeDocument/2006/relationships/slideLayout" Target="../slideLayouts/slideLayout6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audio" Target="../media/audio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2.xml"/><Relationship Id="rId3" Type="http://schemas.openxmlformats.org/officeDocument/2006/relationships/audio" Target="../media/audio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42.png"/><Relationship Id="rId1" Type="http://schemas.openxmlformats.org/officeDocument/2006/relationships/slideLayout" Target="../slideLayouts/slideLayout6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2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6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60.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6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9.png"/><Relationship Id="rId1" Type="http://schemas.openxmlformats.org/officeDocument/2006/relationships/slideLayout" Target="../slideLayouts/slideLayout62.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9.png"/><Relationship Id="rId1" Type="http://schemas.openxmlformats.org/officeDocument/2006/relationships/slideLayout" Target="../slideLayouts/slideLayout62.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60.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3.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9.xml"/><Relationship Id="rId3" Type="http://schemas.openxmlformats.org/officeDocument/2006/relationships/hyperlink" Target="http://support.brightcove.com/en/docs/brightcove-sdk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0.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1143000" y="1295400"/>
            <a:ext cx="969010" cy="1600200"/>
          </a:xfrm>
          <a:prstGeom prst="rect">
            <a:avLst/>
          </a:prstGeom>
        </p:spPr>
      </p:pic>
      <p:pic>
        <p:nvPicPr>
          <p:cNvPr id="37" name="Picture 36"/>
          <p:cNvPicPr>
            <a:picLocks noChangeAspect="1"/>
          </p:cNvPicPr>
          <p:nvPr/>
        </p:nvPicPr>
        <p:blipFill>
          <a:blip r:embed="rId3"/>
          <a:stretch>
            <a:fillRect/>
          </a:stretch>
        </p:blipFill>
        <p:spPr>
          <a:xfrm>
            <a:off x="4075564" y="1295400"/>
            <a:ext cx="969010" cy="1600200"/>
          </a:xfrm>
          <a:prstGeom prst="rect">
            <a:avLst/>
          </a:prstGeom>
        </p:spPr>
      </p:pic>
      <p:pic>
        <p:nvPicPr>
          <p:cNvPr id="38" name="Picture 37"/>
          <p:cNvPicPr>
            <a:picLocks noChangeAspect="1"/>
          </p:cNvPicPr>
          <p:nvPr/>
        </p:nvPicPr>
        <p:blipFill>
          <a:blip r:embed="rId3"/>
          <a:stretch>
            <a:fillRect/>
          </a:stretch>
        </p:blipFill>
        <p:spPr>
          <a:xfrm>
            <a:off x="7705936" y="1447800"/>
            <a:ext cx="599864" cy="990600"/>
          </a:xfrm>
          <a:prstGeom prst="rect">
            <a:avLst/>
          </a:prstGeom>
        </p:spPr>
      </p:pic>
      <p:pic>
        <p:nvPicPr>
          <p:cNvPr id="39" name="Picture 38"/>
          <p:cNvPicPr>
            <a:picLocks noChangeAspect="1"/>
          </p:cNvPicPr>
          <p:nvPr/>
        </p:nvPicPr>
        <p:blipFill>
          <a:blip r:embed="rId3"/>
          <a:stretch>
            <a:fillRect/>
          </a:stretch>
        </p:blipFill>
        <p:spPr>
          <a:xfrm>
            <a:off x="7064164" y="1371600"/>
            <a:ext cx="784436" cy="1295400"/>
          </a:xfrm>
          <a:prstGeom prst="rect">
            <a:avLst/>
          </a:prstGeom>
        </p:spPr>
      </p:pic>
      <p:pic>
        <p:nvPicPr>
          <p:cNvPr id="40" name="Picture 39"/>
          <p:cNvPicPr>
            <a:picLocks noChangeAspect="1"/>
          </p:cNvPicPr>
          <p:nvPr/>
        </p:nvPicPr>
        <p:blipFill>
          <a:blip r:embed="rId3"/>
          <a:stretch>
            <a:fillRect/>
          </a:stretch>
        </p:blipFill>
        <p:spPr>
          <a:xfrm>
            <a:off x="6324600" y="1295400"/>
            <a:ext cx="969010" cy="1600200"/>
          </a:xfrm>
          <a:prstGeom prst="rect">
            <a:avLst/>
          </a:prstGeom>
        </p:spPr>
      </p:pic>
      <p:pic>
        <p:nvPicPr>
          <p:cNvPr id="41" name="Picture 40"/>
          <p:cNvPicPr>
            <a:picLocks noChangeAspect="1"/>
          </p:cNvPicPr>
          <p:nvPr/>
        </p:nvPicPr>
        <p:blipFill>
          <a:blip r:embed="rId4"/>
          <a:stretch>
            <a:fillRect/>
          </a:stretch>
        </p:blipFill>
        <p:spPr>
          <a:xfrm>
            <a:off x="3749174" y="1752600"/>
            <a:ext cx="221179" cy="476250"/>
          </a:xfrm>
          <a:prstGeom prst="rect">
            <a:avLst/>
          </a:prstGeom>
        </p:spPr>
      </p:pic>
      <p:pic>
        <p:nvPicPr>
          <p:cNvPr id="43" name="Picture 42"/>
          <p:cNvPicPr>
            <a:picLocks noChangeAspect="1"/>
          </p:cNvPicPr>
          <p:nvPr/>
        </p:nvPicPr>
        <p:blipFill>
          <a:blip r:embed="rId4"/>
          <a:stretch>
            <a:fillRect/>
          </a:stretch>
        </p:blipFill>
        <p:spPr>
          <a:xfrm>
            <a:off x="3749174" y="1219200"/>
            <a:ext cx="221179" cy="476250"/>
          </a:xfrm>
          <a:prstGeom prst="rect">
            <a:avLst/>
          </a:prstGeom>
        </p:spPr>
      </p:pic>
      <p:pic>
        <p:nvPicPr>
          <p:cNvPr id="44" name="Picture 43"/>
          <p:cNvPicPr>
            <a:picLocks noChangeAspect="1"/>
          </p:cNvPicPr>
          <p:nvPr/>
        </p:nvPicPr>
        <p:blipFill>
          <a:blip r:embed="rId4"/>
          <a:stretch>
            <a:fillRect/>
          </a:stretch>
        </p:blipFill>
        <p:spPr>
          <a:xfrm>
            <a:off x="3749174" y="2286000"/>
            <a:ext cx="221179" cy="476250"/>
          </a:xfrm>
          <a:prstGeom prst="rect">
            <a:avLst/>
          </a:prstGeom>
        </p:spPr>
      </p:pic>
      <p:pic>
        <p:nvPicPr>
          <p:cNvPr id="46" name="Picture 45"/>
          <p:cNvPicPr>
            <a:picLocks noChangeAspect="1"/>
          </p:cNvPicPr>
          <p:nvPr/>
        </p:nvPicPr>
        <p:blipFill>
          <a:blip r:embed="rId5"/>
          <a:stretch>
            <a:fillRect/>
          </a:stretch>
        </p:blipFill>
        <p:spPr>
          <a:xfrm>
            <a:off x="914400" y="4444758"/>
            <a:ext cx="1600200" cy="1419665"/>
          </a:xfrm>
          <a:prstGeom prst="rect">
            <a:avLst/>
          </a:prstGeom>
        </p:spPr>
      </p:pic>
      <p:pic>
        <p:nvPicPr>
          <p:cNvPr id="47" name="Picture 46" descr="BCStudio.png"/>
          <p:cNvPicPr>
            <a:picLocks noChangeAspect="1"/>
          </p:cNvPicPr>
          <p:nvPr/>
        </p:nvPicPr>
        <p:blipFill>
          <a:blip r:embed="rId6"/>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5"/>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3528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893643"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423878"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295653"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181600"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486400" y="4114800"/>
            <a:ext cx="17526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905000" y="4116388"/>
            <a:ext cx="16002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5628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1142206"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313291"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2112010"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492253"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err="1" smtClean="0"/>
              <a:t>Transcode</a:t>
            </a:r>
            <a:r>
              <a:rPr lang="en-US" sz="900" dirty="0" smtClean="0"/>
              <a:t> and</a:t>
            </a:r>
          </a:p>
          <a:p>
            <a:r>
              <a:rPr lang="en-US" sz="900" dirty="0" smtClean="0"/>
              <a:t>store videos with</a:t>
            </a:r>
          </a:p>
          <a:p>
            <a:r>
              <a:rPr lang="en-US" sz="900" dirty="0" smtClean="0"/>
              <a:t>metadata, playlists,</a:t>
            </a:r>
          </a:p>
          <a:p>
            <a:r>
              <a:rPr lang="en-US" sz="900" dirty="0" smtClean="0"/>
              <a:t>player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47" name="Picture 46" descr="BCStudio.png"/>
          <p:cNvPicPr>
            <a:picLocks noChangeAspect="1"/>
          </p:cNvPicPr>
          <p:nvPr/>
        </p:nvPicPr>
        <p:blipFill>
          <a:blip r:embed="rId3"/>
          <a:stretch>
            <a:fillRect/>
          </a:stretch>
        </p:blipFill>
        <p:spPr>
          <a:xfrm>
            <a:off x="3686909" y="3886200"/>
            <a:ext cx="1570891" cy="1276349"/>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47" name="Picture 46" descr="BCStudio.png"/>
          <p:cNvPicPr>
            <a:picLocks noChangeAspect="1"/>
          </p:cNvPicPr>
          <p:nvPr/>
        </p:nvPicPr>
        <p:blipFill>
          <a:blip r:embed="rId3"/>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4"/>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705936" y="1447800"/>
            <a:ext cx="599864" cy="990600"/>
          </a:xfrm>
          <a:prstGeom prst="rect">
            <a:avLst/>
          </a:prstGeom>
        </p:spPr>
      </p:pic>
      <p:pic>
        <p:nvPicPr>
          <p:cNvPr id="39" name="Picture 38"/>
          <p:cNvPicPr>
            <a:picLocks noChangeAspect="1"/>
          </p:cNvPicPr>
          <p:nvPr/>
        </p:nvPicPr>
        <p:blipFill>
          <a:blip r:embed="rId3"/>
          <a:stretch>
            <a:fillRect/>
          </a:stretch>
        </p:blipFill>
        <p:spPr>
          <a:xfrm>
            <a:off x="7064164" y="1371600"/>
            <a:ext cx="784436" cy="1295400"/>
          </a:xfrm>
          <a:prstGeom prst="rect">
            <a:avLst/>
          </a:prstGeom>
        </p:spPr>
      </p:pic>
      <p:pic>
        <p:nvPicPr>
          <p:cNvPr id="40" name="Picture 39"/>
          <p:cNvPicPr>
            <a:picLocks noChangeAspect="1"/>
          </p:cNvPicPr>
          <p:nvPr/>
        </p:nvPicPr>
        <p:blipFill>
          <a:blip r:embed="rId3"/>
          <a:stretch>
            <a:fillRect/>
          </a:stretch>
        </p:blipFill>
        <p:spPr>
          <a:xfrm>
            <a:off x="6324600" y="1295400"/>
            <a:ext cx="969010" cy="1600200"/>
          </a:xfrm>
          <a:prstGeom prst="rect">
            <a:avLst/>
          </a:prstGeom>
        </p:spPr>
      </p:pic>
      <p:pic>
        <p:nvPicPr>
          <p:cNvPr id="47" name="Picture 46" descr="BCStudio.png"/>
          <p:cNvPicPr>
            <a:picLocks noChangeAspect="1"/>
          </p:cNvPicPr>
          <p:nvPr/>
        </p:nvPicPr>
        <p:blipFill>
          <a:blip r:embed="rId4"/>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5"/>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423877"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486400" y="4114800"/>
            <a:ext cx="17526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err="1" smtClean="0"/>
              <a:t>Transcode</a:t>
            </a:r>
            <a:r>
              <a:rPr lang="en-US" sz="900" dirty="0" smtClean="0"/>
              <a:t> and</a:t>
            </a:r>
          </a:p>
          <a:p>
            <a:r>
              <a:rPr lang="en-US" sz="900" dirty="0" smtClean="0"/>
              <a:t>store videos with</a:t>
            </a:r>
          </a:p>
          <a:p>
            <a:r>
              <a:rPr lang="en-US" sz="900" dirty="0" smtClean="0"/>
              <a:t>metadata, playlists,</a:t>
            </a:r>
          </a:p>
          <a:p>
            <a:r>
              <a:rPr lang="en-US" sz="900" dirty="0" smtClean="0"/>
              <a:t>player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075564" y="1295400"/>
            <a:ext cx="969010" cy="1600200"/>
          </a:xfrm>
          <a:prstGeom prst="rect">
            <a:avLst/>
          </a:prstGeom>
        </p:spPr>
      </p:pic>
      <p:pic>
        <p:nvPicPr>
          <p:cNvPr id="38" name="Picture 37"/>
          <p:cNvPicPr>
            <a:picLocks noChangeAspect="1"/>
          </p:cNvPicPr>
          <p:nvPr/>
        </p:nvPicPr>
        <p:blipFill>
          <a:blip r:embed="rId3"/>
          <a:stretch>
            <a:fillRect/>
          </a:stretch>
        </p:blipFill>
        <p:spPr>
          <a:xfrm>
            <a:off x="7705936" y="1447800"/>
            <a:ext cx="599864" cy="990600"/>
          </a:xfrm>
          <a:prstGeom prst="rect">
            <a:avLst/>
          </a:prstGeom>
        </p:spPr>
      </p:pic>
      <p:pic>
        <p:nvPicPr>
          <p:cNvPr id="39" name="Picture 38"/>
          <p:cNvPicPr>
            <a:picLocks noChangeAspect="1"/>
          </p:cNvPicPr>
          <p:nvPr/>
        </p:nvPicPr>
        <p:blipFill>
          <a:blip r:embed="rId3"/>
          <a:stretch>
            <a:fillRect/>
          </a:stretch>
        </p:blipFill>
        <p:spPr>
          <a:xfrm>
            <a:off x="7064164" y="1371600"/>
            <a:ext cx="784436" cy="1295400"/>
          </a:xfrm>
          <a:prstGeom prst="rect">
            <a:avLst/>
          </a:prstGeom>
        </p:spPr>
      </p:pic>
      <p:pic>
        <p:nvPicPr>
          <p:cNvPr id="40" name="Picture 39"/>
          <p:cNvPicPr>
            <a:picLocks noChangeAspect="1"/>
          </p:cNvPicPr>
          <p:nvPr/>
        </p:nvPicPr>
        <p:blipFill>
          <a:blip r:embed="rId3"/>
          <a:stretch>
            <a:fillRect/>
          </a:stretch>
        </p:blipFill>
        <p:spPr>
          <a:xfrm>
            <a:off x="6324600" y="1295400"/>
            <a:ext cx="969010" cy="1600200"/>
          </a:xfrm>
          <a:prstGeom prst="rect">
            <a:avLst/>
          </a:prstGeom>
        </p:spPr>
      </p:pic>
      <p:pic>
        <p:nvPicPr>
          <p:cNvPr id="41" name="Picture 40"/>
          <p:cNvPicPr>
            <a:picLocks noChangeAspect="1"/>
          </p:cNvPicPr>
          <p:nvPr/>
        </p:nvPicPr>
        <p:blipFill>
          <a:blip r:embed="rId4"/>
          <a:stretch>
            <a:fillRect/>
          </a:stretch>
        </p:blipFill>
        <p:spPr>
          <a:xfrm>
            <a:off x="3749174" y="1752600"/>
            <a:ext cx="221179" cy="476250"/>
          </a:xfrm>
          <a:prstGeom prst="rect">
            <a:avLst/>
          </a:prstGeom>
        </p:spPr>
      </p:pic>
      <p:pic>
        <p:nvPicPr>
          <p:cNvPr id="43" name="Picture 42"/>
          <p:cNvPicPr>
            <a:picLocks noChangeAspect="1"/>
          </p:cNvPicPr>
          <p:nvPr/>
        </p:nvPicPr>
        <p:blipFill>
          <a:blip r:embed="rId4"/>
          <a:stretch>
            <a:fillRect/>
          </a:stretch>
        </p:blipFill>
        <p:spPr>
          <a:xfrm>
            <a:off x="3749174" y="1219200"/>
            <a:ext cx="221179" cy="476250"/>
          </a:xfrm>
          <a:prstGeom prst="rect">
            <a:avLst/>
          </a:prstGeom>
        </p:spPr>
      </p:pic>
      <p:pic>
        <p:nvPicPr>
          <p:cNvPr id="44" name="Picture 43"/>
          <p:cNvPicPr>
            <a:picLocks noChangeAspect="1"/>
          </p:cNvPicPr>
          <p:nvPr/>
        </p:nvPicPr>
        <p:blipFill>
          <a:blip r:embed="rId4"/>
          <a:stretch>
            <a:fillRect/>
          </a:stretch>
        </p:blipFill>
        <p:spPr>
          <a:xfrm>
            <a:off x="3749174" y="2286000"/>
            <a:ext cx="221179" cy="476250"/>
          </a:xfrm>
          <a:prstGeom prst="rect">
            <a:avLst/>
          </a:prstGeom>
        </p:spPr>
      </p:pic>
      <p:pic>
        <p:nvPicPr>
          <p:cNvPr id="47" name="Picture 46" descr="BCStudio.png"/>
          <p:cNvPicPr>
            <a:picLocks noChangeAspect="1"/>
          </p:cNvPicPr>
          <p:nvPr/>
        </p:nvPicPr>
        <p:blipFill>
          <a:blip r:embed="rId5"/>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6"/>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3528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393984" y="2971800"/>
            <a:ext cx="1997211"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181600"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486400" y="4114800"/>
            <a:ext cx="17526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313291"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err="1" smtClean="0"/>
              <a:t>Transcode</a:t>
            </a:r>
            <a:r>
              <a:rPr lang="en-US" sz="900" dirty="0" smtClean="0"/>
              <a:t> and</a:t>
            </a:r>
          </a:p>
          <a:p>
            <a:r>
              <a:rPr lang="en-US" sz="900" dirty="0" smtClean="0"/>
              <a:t>store videos with</a:t>
            </a:r>
          </a:p>
          <a:p>
            <a:r>
              <a:rPr lang="en-US" sz="900" dirty="0" smtClean="0"/>
              <a:t>metadata, playlists,</a:t>
            </a:r>
          </a:p>
          <a:p>
            <a:r>
              <a:rPr lang="en-US" sz="900" dirty="0" smtClean="0"/>
              <a:t>player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1143000" y="1295400"/>
            <a:ext cx="969010" cy="1600200"/>
          </a:xfrm>
          <a:prstGeom prst="rect">
            <a:avLst/>
          </a:prstGeom>
        </p:spPr>
      </p:pic>
      <p:pic>
        <p:nvPicPr>
          <p:cNvPr id="37" name="Picture 36"/>
          <p:cNvPicPr>
            <a:picLocks noChangeAspect="1"/>
          </p:cNvPicPr>
          <p:nvPr/>
        </p:nvPicPr>
        <p:blipFill>
          <a:blip r:embed="rId3"/>
          <a:stretch>
            <a:fillRect/>
          </a:stretch>
        </p:blipFill>
        <p:spPr>
          <a:xfrm>
            <a:off x="4075564" y="1295400"/>
            <a:ext cx="969010" cy="1600200"/>
          </a:xfrm>
          <a:prstGeom prst="rect">
            <a:avLst/>
          </a:prstGeom>
        </p:spPr>
      </p:pic>
      <p:pic>
        <p:nvPicPr>
          <p:cNvPr id="38" name="Picture 37"/>
          <p:cNvPicPr>
            <a:picLocks noChangeAspect="1"/>
          </p:cNvPicPr>
          <p:nvPr/>
        </p:nvPicPr>
        <p:blipFill>
          <a:blip r:embed="rId3"/>
          <a:stretch>
            <a:fillRect/>
          </a:stretch>
        </p:blipFill>
        <p:spPr>
          <a:xfrm>
            <a:off x="7705936" y="1447800"/>
            <a:ext cx="599864" cy="990600"/>
          </a:xfrm>
          <a:prstGeom prst="rect">
            <a:avLst/>
          </a:prstGeom>
        </p:spPr>
      </p:pic>
      <p:pic>
        <p:nvPicPr>
          <p:cNvPr id="39" name="Picture 38"/>
          <p:cNvPicPr>
            <a:picLocks noChangeAspect="1"/>
          </p:cNvPicPr>
          <p:nvPr/>
        </p:nvPicPr>
        <p:blipFill>
          <a:blip r:embed="rId3"/>
          <a:stretch>
            <a:fillRect/>
          </a:stretch>
        </p:blipFill>
        <p:spPr>
          <a:xfrm>
            <a:off x="7064164" y="1371600"/>
            <a:ext cx="784436" cy="1295400"/>
          </a:xfrm>
          <a:prstGeom prst="rect">
            <a:avLst/>
          </a:prstGeom>
        </p:spPr>
      </p:pic>
      <p:pic>
        <p:nvPicPr>
          <p:cNvPr id="40" name="Picture 39"/>
          <p:cNvPicPr>
            <a:picLocks noChangeAspect="1"/>
          </p:cNvPicPr>
          <p:nvPr/>
        </p:nvPicPr>
        <p:blipFill>
          <a:blip r:embed="rId3"/>
          <a:stretch>
            <a:fillRect/>
          </a:stretch>
        </p:blipFill>
        <p:spPr>
          <a:xfrm>
            <a:off x="6324600" y="1295400"/>
            <a:ext cx="969010" cy="1600200"/>
          </a:xfrm>
          <a:prstGeom prst="rect">
            <a:avLst/>
          </a:prstGeom>
        </p:spPr>
      </p:pic>
      <p:pic>
        <p:nvPicPr>
          <p:cNvPr id="41" name="Picture 40"/>
          <p:cNvPicPr>
            <a:picLocks noChangeAspect="1"/>
          </p:cNvPicPr>
          <p:nvPr/>
        </p:nvPicPr>
        <p:blipFill>
          <a:blip r:embed="rId4"/>
          <a:stretch>
            <a:fillRect/>
          </a:stretch>
        </p:blipFill>
        <p:spPr>
          <a:xfrm>
            <a:off x="3749174" y="1752600"/>
            <a:ext cx="221179" cy="476250"/>
          </a:xfrm>
          <a:prstGeom prst="rect">
            <a:avLst/>
          </a:prstGeom>
        </p:spPr>
      </p:pic>
      <p:pic>
        <p:nvPicPr>
          <p:cNvPr id="43" name="Picture 42"/>
          <p:cNvPicPr>
            <a:picLocks noChangeAspect="1"/>
          </p:cNvPicPr>
          <p:nvPr/>
        </p:nvPicPr>
        <p:blipFill>
          <a:blip r:embed="rId4"/>
          <a:stretch>
            <a:fillRect/>
          </a:stretch>
        </p:blipFill>
        <p:spPr>
          <a:xfrm>
            <a:off x="3749174" y="1219200"/>
            <a:ext cx="221179" cy="476250"/>
          </a:xfrm>
          <a:prstGeom prst="rect">
            <a:avLst/>
          </a:prstGeom>
        </p:spPr>
      </p:pic>
      <p:pic>
        <p:nvPicPr>
          <p:cNvPr id="44" name="Picture 43"/>
          <p:cNvPicPr>
            <a:picLocks noChangeAspect="1"/>
          </p:cNvPicPr>
          <p:nvPr/>
        </p:nvPicPr>
        <p:blipFill>
          <a:blip r:embed="rId4"/>
          <a:stretch>
            <a:fillRect/>
          </a:stretch>
        </p:blipFill>
        <p:spPr>
          <a:xfrm>
            <a:off x="3749174" y="2286000"/>
            <a:ext cx="221179" cy="476250"/>
          </a:xfrm>
          <a:prstGeom prst="rect">
            <a:avLst/>
          </a:prstGeom>
        </p:spPr>
      </p:pic>
      <p:pic>
        <p:nvPicPr>
          <p:cNvPr id="47" name="Picture 46" descr="BCStudio.png"/>
          <p:cNvPicPr>
            <a:picLocks noChangeAspect="1"/>
          </p:cNvPicPr>
          <p:nvPr/>
        </p:nvPicPr>
        <p:blipFill>
          <a:blip r:embed="rId5"/>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6"/>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3528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893643"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423878"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181600"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486400" y="4114800"/>
            <a:ext cx="17526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905000" y="4116388"/>
            <a:ext cx="16002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5628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313291"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2112010"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err="1" smtClean="0"/>
              <a:t>Transcode</a:t>
            </a:r>
            <a:r>
              <a:rPr lang="en-US" sz="900" dirty="0" smtClean="0"/>
              <a:t> and</a:t>
            </a:r>
          </a:p>
          <a:p>
            <a:r>
              <a:rPr lang="en-US" sz="900" dirty="0" smtClean="0"/>
              <a:t>store videos with</a:t>
            </a:r>
          </a:p>
          <a:p>
            <a:r>
              <a:rPr lang="en-US" sz="900" dirty="0" smtClean="0"/>
              <a:t>metadata, playlists,</a:t>
            </a:r>
          </a:p>
          <a:p>
            <a:r>
              <a:rPr lang="en-US" sz="900" dirty="0" smtClean="0"/>
              <a:t>player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1143000" y="1295400"/>
            <a:ext cx="969010" cy="1600200"/>
          </a:xfrm>
          <a:prstGeom prst="rect">
            <a:avLst/>
          </a:prstGeom>
        </p:spPr>
      </p:pic>
      <p:pic>
        <p:nvPicPr>
          <p:cNvPr id="37" name="Picture 36"/>
          <p:cNvPicPr>
            <a:picLocks noChangeAspect="1"/>
          </p:cNvPicPr>
          <p:nvPr/>
        </p:nvPicPr>
        <p:blipFill>
          <a:blip r:embed="rId3"/>
          <a:stretch>
            <a:fillRect/>
          </a:stretch>
        </p:blipFill>
        <p:spPr>
          <a:xfrm>
            <a:off x="4075564" y="1295400"/>
            <a:ext cx="969010" cy="1600200"/>
          </a:xfrm>
          <a:prstGeom prst="rect">
            <a:avLst/>
          </a:prstGeom>
        </p:spPr>
      </p:pic>
      <p:pic>
        <p:nvPicPr>
          <p:cNvPr id="38" name="Picture 37"/>
          <p:cNvPicPr>
            <a:picLocks noChangeAspect="1"/>
          </p:cNvPicPr>
          <p:nvPr/>
        </p:nvPicPr>
        <p:blipFill>
          <a:blip r:embed="rId3"/>
          <a:stretch>
            <a:fillRect/>
          </a:stretch>
        </p:blipFill>
        <p:spPr>
          <a:xfrm>
            <a:off x="7705936" y="1447800"/>
            <a:ext cx="599864" cy="990600"/>
          </a:xfrm>
          <a:prstGeom prst="rect">
            <a:avLst/>
          </a:prstGeom>
        </p:spPr>
      </p:pic>
      <p:pic>
        <p:nvPicPr>
          <p:cNvPr id="39" name="Picture 38"/>
          <p:cNvPicPr>
            <a:picLocks noChangeAspect="1"/>
          </p:cNvPicPr>
          <p:nvPr/>
        </p:nvPicPr>
        <p:blipFill>
          <a:blip r:embed="rId3"/>
          <a:stretch>
            <a:fillRect/>
          </a:stretch>
        </p:blipFill>
        <p:spPr>
          <a:xfrm>
            <a:off x="7064164" y="1371600"/>
            <a:ext cx="784436" cy="1295400"/>
          </a:xfrm>
          <a:prstGeom prst="rect">
            <a:avLst/>
          </a:prstGeom>
        </p:spPr>
      </p:pic>
      <p:pic>
        <p:nvPicPr>
          <p:cNvPr id="40" name="Picture 39"/>
          <p:cNvPicPr>
            <a:picLocks noChangeAspect="1"/>
          </p:cNvPicPr>
          <p:nvPr/>
        </p:nvPicPr>
        <p:blipFill>
          <a:blip r:embed="rId3"/>
          <a:stretch>
            <a:fillRect/>
          </a:stretch>
        </p:blipFill>
        <p:spPr>
          <a:xfrm>
            <a:off x="6324600" y="1295400"/>
            <a:ext cx="969010" cy="1600200"/>
          </a:xfrm>
          <a:prstGeom prst="rect">
            <a:avLst/>
          </a:prstGeom>
        </p:spPr>
      </p:pic>
      <p:pic>
        <p:nvPicPr>
          <p:cNvPr id="41" name="Picture 40"/>
          <p:cNvPicPr>
            <a:picLocks noChangeAspect="1"/>
          </p:cNvPicPr>
          <p:nvPr/>
        </p:nvPicPr>
        <p:blipFill>
          <a:blip r:embed="rId4"/>
          <a:stretch>
            <a:fillRect/>
          </a:stretch>
        </p:blipFill>
        <p:spPr>
          <a:xfrm>
            <a:off x="3749174" y="1752600"/>
            <a:ext cx="221179" cy="476250"/>
          </a:xfrm>
          <a:prstGeom prst="rect">
            <a:avLst/>
          </a:prstGeom>
        </p:spPr>
      </p:pic>
      <p:pic>
        <p:nvPicPr>
          <p:cNvPr id="43" name="Picture 42"/>
          <p:cNvPicPr>
            <a:picLocks noChangeAspect="1"/>
          </p:cNvPicPr>
          <p:nvPr/>
        </p:nvPicPr>
        <p:blipFill>
          <a:blip r:embed="rId4"/>
          <a:stretch>
            <a:fillRect/>
          </a:stretch>
        </p:blipFill>
        <p:spPr>
          <a:xfrm>
            <a:off x="3749174" y="1219200"/>
            <a:ext cx="221179" cy="476250"/>
          </a:xfrm>
          <a:prstGeom prst="rect">
            <a:avLst/>
          </a:prstGeom>
        </p:spPr>
      </p:pic>
      <p:pic>
        <p:nvPicPr>
          <p:cNvPr id="44" name="Picture 43"/>
          <p:cNvPicPr>
            <a:picLocks noChangeAspect="1"/>
          </p:cNvPicPr>
          <p:nvPr/>
        </p:nvPicPr>
        <p:blipFill>
          <a:blip r:embed="rId4"/>
          <a:stretch>
            <a:fillRect/>
          </a:stretch>
        </p:blipFill>
        <p:spPr>
          <a:xfrm>
            <a:off x="3749174" y="2286000"/>
            <a:ext cx="221179" cy="476250"/>
          </a:xfrm>
          <a:prstGeom prst="rect">
            <a:avLst/>
          </a:prstGeom>
        </p:spPr>
      </p:pic>
      <p:pic>
        <p:nvPicPr>
          <p:cNvPr id="46" name="Picture 45"/>
          <p:cNvPicPr>
            <a:picLocks noChangeAspect="1"/>
          </p:cNvPicPr>
          <p:nvPr/>
        </p:nvPicPr>
        <p:blipFill>
          <a:blip r:embed="rId5"/>
          <a:stretch>
            <a:fillRect/>
          </a:stretch>
        </p:blipFill>
        <p:spPr>
          <a:xfrm>
            <a:off x="914400" y="4444758"/>
            <a:ext cx="1600200" cy="1419665"/>
          </a:xfrm>
          <a:prstGeom prst="rect">
            <a:avLst/>
          </a:prstGeom>
        </p:spPr>
      </p:pic>
      <p:pic>
        <p:nvPicPr>
          <p:cNvPr id="47" name="Picture 46" descr="BCStudio.png"/>
          <p:cNvPicPr>
            <a:picLocks noChangeAspect="1"/>
          </p:cNvPicPr>
          <p:nvPr/>
        </p:nvPicPr>
        <p:blipFill>
          <a:blip r:embed="rId6"/>
          <a:stretch>
            <a:fillRect/>
          </a:stretch>
        </p:blipFill>
        <p:spPr>
          <a:xfrm>
            <a:off x="3686909" y="3886200"/>
            <a:ext cx="1570891" cy="1276349"/>
          </a:xfrm>
          <a:prstGeom prst="rect">
            <a:avLst/>
          </a:prstGeom>
        </p:spPr>
      </p:pic>
      <p:sp>
        <p:nvSpPr>
          <p:cNvPr id="50" name="Oval 49"/>
          <p:cNvSpPr/>
          <p:nvPr/>
        </p:nvSpPr>
        <p:spPr>
          <a:xfrm>
            <a:off x="62484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5"/>
          <a:stretch>
            <a:fillRect/>
          </a:stretch>
        </p:blipFill>
        <p:spPr>
          <a:xfrm>
            <a:off x="6477000" y="4444758"/>
            <a:ext cx="1600200" cy="1419665"/>
          </a:xfrm>
          <a:prstGeom prst="rect">
            <a:avLst/>
          </a:prstGeom>
        </p:spPr>
      </p:pic>
      <p:sp>
        <p:nvSpPr>
          <p:cNvPr id="52" name="TextBox 51"/>
          <p:cNvSpPr txBox="1"/>
          <p:nvPr/>
        </p:nvSpPr>
        <p:spPr>
          <a:xfrm>
            <a:off x="3581400" y="5257800"/>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3528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893643"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423877"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66559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295653"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486400"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181600"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486400" y="4114800"/>
            <a:ext cx="17526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905000" y="4116388"/>
            <a:ext cx="16002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5628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1142206"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313291"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2112010"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492253"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638800"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err="1" smtClean="0"/>
              <a:t>Transcode</a:t>
            </a:r>
            <a:r>
              <a:rPr lang="en-US" sz="900" dirty="0" smtClean="0"/>
              <a:t> and</a:t>
            </a:r>
          </a:p>
          <a:p>
            <a:r>
              <a:rPr lang="en-US" sz="900" dirty="0" smtClean="0"/>
              <a:t>store videos with</a:t>
            </a:r>
          </a:p>
          <a:p>
            <a:r>
              <a:rPr lang="en-US" sz="900" dirty="0" smtClean="0"/>
              <a:t>metadata, playlists,</a:t>
            </a:r>
          </a:p>
          <a:p>
            <a:r>
              <a:rPr lang="en-US" sz="900" dirty="0" smtClean="0"/>
              <a:t>player settings</a:t>
            </a:r>
            <a:endParaRPr lang="en-US" sz="9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Navigating_Video_Cloud_Studio.png"/>
          <p:cNvPicPr>
            <a:picLocks noChangeAspect="1"/>
          </p:cNvPicPr>
          <p:nvPr/>
        </p:nvPicPr>
        <p:blipFill>
          <a:blip r:embed="rId2"/>
          <a:stretch>
            <a:fillRect/>
          </a:stretch>
        </p:blipFill>
        <p:spPr>
          <a:xfrm>
            <a:off x="1143000" y="1070596"/>
            <a:ext cx="6934200" cy="533020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17</a:t>
            </a:fld>
            <a:endParaRPr lang="en-US"/>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457087" y="979827"/>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438400" y="13693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4800600" y="990600"/>
            <a:ext cx="1981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24400" y="72574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315200" y="9906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162800" y="734882"/>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172200" y="1524000"/>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7924800" y="15217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7150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7848600" y="20574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1143000" y="403860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143000" y="474708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143000" y="545079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143000" y="614793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57200" y="3908880"/>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304800" y="4625520"/>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304800" y="5334327"/>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304800" y="6031468"/>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19</a:t>
            </a:fld>
            <a:endParaRPr lang="en-US"/>
          </a:p>
        </p:txBody>
      </p:sp>
    </p:spTree>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76B2BA">
                      <a:alpha val="30000"/>
                    </a:srgbClr>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33664">
                      <a:alpha val="30000"/>
                    </a:srgbClr>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33664">
                      <a:alpha val="30000"/>
                    </a:srgbClr>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roles within an account:</a:t>
            </a:r>
          </a:p>
          <a:p>
            <a:pPr marL="692150" lvl="1" indent="-234950" defTabSz="914400" eaLnBrk="1" hangingPunct="1">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ccount_Settings_Publishing_Settings.png"/>
          <p:cNvPicPr>
            <a:picLocks noChangeAspect="1"/>
          </p:cNvPicPr>
          <p:nvPr/>
        </p:nvPicPr>
        <p:blipFill>
          <a:blip r:embed="rId2"/>
          <a:stretch>
            <a:fillRect/>
          </a:stretch>
        </p:blipFill>
        <p:spPr>
          <a:xfrm>
            <a:off x="4038600" y="1066800"/>
            <a:ext cx="3962400" cy="5339228"/>
          </a:xfrm>
          <a:prstGeom prst="rect">
            <a:avLst/>
          </a:prstGeom>
        </p:spPr>
      </p:pic>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21</a:t>
            </a:fld>
            <a:endParaRPr lang="en-US"/>
          </a:p>
        </p:txBody>
      </p:sp>
      <p:sp>
        <p:nvSpPr>
          <p:cNvPr id="11" name="TextBox 10"/>
          <p:cNvSpPr txBox="1"/>
          <p:nvPr/>
        </p:nvSpPr>
        <p:spPr>
          <a:xfrm>
            <a:off x="533400" y="19812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7432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3352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876800"/>
            <a:ext cx="3124200" cy="523220"/>
          </a:xfrm>
          <a:prstGeom prst="rect">
            <a:avLst/>
          </a:prstGeom>
          <a:noFill/>
        </p:spPr>
        <p:txBody>
          <a:bodyPr wrap="square" rtlCol="0">
            <a:spAutoFit/>
          </a:bodyPr>
          <a:lstStyle/>
          <a:p>
            <a:r>
              <a:rPr lang="en-US" sz="1400" dirty="0" smtClean="0"/>
              <a:t>Enable HTML5 Players for </a:t>
            </a:r>
            <a:r>
              <a:rPr lang="en-US" sz="1400" dirty="0" err="1" smtClean="0"/>
              <a:t>iPads</a:t>
            </a:r>
            <a:r>
              <a:rPr lang="en-US" sz="1400" dirty="0" smtClean="0"/>
              <a:t> and </a:t>
            </a:r>
            <a:r>
              <a:rPr lang="en-US" sz="1400" dirty="0" err="1" smtClean="0"/>
              <a:t>iPhones</a:t>
            </a:r>
            <a:endParaRPr lang="en-US" sz="1400" dirty="0"/>
          </a:p>
        </p:txBody>
      </p:sp>
      <p:sp>
        <p:nvSpPr>
          <p:cNvPr id="15" name="Right Arrow 14"/>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5052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41910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91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22</a:t>
            </a:fld>
            <a:endParaRPr lang="en-US"/>
          </a:p>
        </p:txBody>
      </p:sp>
      <p:pic>
        <p:nvPicPr>
          <p:cNvPr id="5" name="Picture 4" descr="Analytics Settings.png"/>
          <p:cNvPicPr>
            <a:picLocks noChangeAspect="1"/>
          </p:cNvPicPr>
          <p:nvPr/>
        </p:nvPicPr>
        <p:blipFill>
          <a:blip r:embed="rId2"/>
          <a:stretch>
            <a:fillRect/>
          </a:stretch>
        </p:blipFill>
        <p:spPr>
          <a:xfrm>
            <a:off x="3429000" y="1781670"/>
            <a:ext cx="5638800" cy="3672980"/>
          </a:xfrm>
          <a:prstGeom prst="rect">
            <a:avLst/>
          </a:prstGeom>
        </p:spPr>
      </p:pic>
      <p:sp>
        <p:nvSpPr>
          <p:cNvPr id="6" name="TextBox 5"/>
          <p:cNvSpPr txBox="1"/>
          <p:nvPr/>
        </p:nvSpPr>
        <p:spPr>
          <a:xfrm>
            <a:off x="304800" y="3301424"/>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4215824"/>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3453824"/>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4292024"/>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862323"/>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a:p>
            <a:pPr eaLnBrk="0" hangingPunct="0"/>
            <a:endParaRPr lang="en-US" sz="1800" dirty="0" smtClean="0"/>
          </a:p>
          <a:p>
            <a:pPr eaLnBrk="0" hangingPunct="0"/>
            <a:r>
              <a:rPr lang="en-US" sz="1800" dirty="0" smtClean="0"/>
              <a:t>Default settings are recommended</a:t>
            </a:r>
            <a:endParaRPr lang="en-US" sz="1800" dirty="0"/>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err="1" smtClean="0"/>
              <a:t>Transcode</a:t>
            </a:r>
            <a:r>
              <a:rPr lang="en-US" dirty="0" smtClean="0"/>
              <a:t>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0" y="1189038"/>
            <a:ext cx="8277225" cy="2773362"/>
          </a:xfrm>
        </p:spPr>
        <p:txBody>
          <a:bodyPr/>
          <a:lstStyle/>
          <a:p>
            <a:pPr marL="284163" indent="-284163" defTabSz="914400" eaLnBrk="1" hangingPunct="1"/>
            <a:r>
              <a:rPr lang="en-US" dirty="0"/>
              <a:t>Proprietary algorithm that adapts the quality of a video based on the player window and bandwidth.  </a:t>
            </a:r>
          </a:p>
          <a:p>
            <a:pPr marL="284163" indent="-284163" defTabSz="914400" eaLnBrk="1" hangingPunct="1"/>
            <a:r>
              <a:rPr lang="en-US" dirty="0"/>
              <a:t>Returns the best available renditions</a:t>
            </a:r>
          </a:p>
          <a:p>
            <a:pPr marL="692150" lvl="1" indent="-234950" defTabSz="914400" eaLnBrk="1" hangingPunct="1"/>
            <a:r>
              <a:rPr lang="en-US" dirty="0"/>
              <a:t>Screen height of the player </a:t>
            </a:r>
          </a:p>
          <a:p>
            <a:pPr marL="692150" lvl="1" indent="-234950" defTabSz="914400" eaLnBrk="1" hangingPunct="1"/>
            <a:r>
              <a:rPr lang="en-US" dirty="0"/>
              <a:t>Viewer’s detected bandwidth</a:t>
            </a:r>
          </a:p>
          <a:p>
            <a:pPr marL="284163" indent="-284163" defTabSz="914400" eaLnBrk="1" hangingPunct="1"/>
            <a:r>
              <a:rPr lang="en-US" dirty="0"/>
              <a:t>Not for FLV Files</a:t>
            </a:r>
            <a:endParaRPr lang="en-US" sz="2000" dirty="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
        <p:nvSpPr>
          <p:cNvPr id="6" name="Rectangle 3"/>
          <p:cNvSpPr txBox="1">
            <a:spLocks noChangeArrowheads="1"/>
          </p:cNvSpPr>
          <p:nvPr/>
        </p:nvSpPr>
        <p:spPr bwMode="auto">
          <a:xfrm>
            <a:off x="457200" y="3932238"/>
            <a:ext cx="3657600" cy="2392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4163" marR="0" lvl="0" indent="-284163" algn="l" defTabSz="914400" rtl="0" eaLnBrk="1" fontAlgn="base" latinLnBrk="0" hangingPunct="1">
              <a:lnSpc>
                <a:spcPct val="100000"/>
              </a:lnSpc>
              <a:spcBef>
                <a:spcPts val="500"/>
              </a:spcBef>
              <a:spcAft>
                <a:spcPts val="300"/>
              </a:spcAft>
              <a:buClrTx/>
              <a:buSzPct val="80000"/>
              <a:buFontTx/>
              <a:buBlip>
                <a:blip r:embed="rId4"/>
              </a:buBlip>
              <a:tabLst/>
              <a:defRPr/>
            </a:pPr>
            <a:r>
              <a:rPr kumimoji="0" lang="en-US" sz="2400" b="0" i="0" u="none" strike="noStrike" kern="0" cap="none" spc="0" normalizeH="0" baseline="0" noProof="0" dirty="0" smtClean="0">
                <a:ln>
                  <a:noFill/>
                </a:ln>
                <a:solidFill>
                  <a:srgbClr val="333333"/>
                </a:solidFill>
                <a:effectLst/>
                <a:uLnTx/>
                <a:uFillTx/>
                <a:latin typeface="+mn-lt"/>
                <a:ea typeface="+mn-ea"/>
                <a:cs typeface="+mn-cs"/>
              </a:rPr>
              <a:t>Rendition</a:t>
            </a:r>
            <a:r>
              <a:rPr kumimoji="0" lang="en-US" sz="2400" b="0" i="0" u="none" strike="noStrike" kern="0" cap="none" spc="0" normalizeH="0" noProof="0" dirty="0" smtClean="0">
                <a:ln>
                  <a:noFill/>
                </a:ln>
                <a:solidFill>
                  <a:srgbClr val="333333"/>
                </a:solidFill>
                <a:effectLst/>
                <a:uLnTx/>
                <a:uFillTx/>
                <a:latin typeface="+mn-lt"/>
                <a:ea typeface="+mn-ea"/>
                <a:cs typeface="+mn-cs"/>
              </a:rPr>
              <a:t> changes </a:t>
            </a:r>
            <a:r>
              <a:rPr kumimoji="0" lang="en-US" sz="2400" b="0" i="0" u="none" strike="noStrike" kern="0" cap="none" spc="0" normalizeH="0" baseline="0" noProof="0" dirty="0" smtClean="0">
                <a:ln>
                  <a:noFill/>
                </a:ln>
                <a:solidFill>
                  <a:srgbClr val="333333"/>
                </a:solidFill>
                <a:effectLst/>
                <a:uLnTx/>
                <a:uFillTx/>
                <a:latin typeface="+mn-lt"/>
                <a:ea typeface="+mn-ea"/>
                <a:cs typeface="+mn-cs"/>
              </a:rPr>
              <a:t>dynamically for streaming delivery</a:t>
            </a:r>
          </a:p>
          <a:p>
            <a:pPr marL="284163" marR="0" lvl="0" indent="-284163" algn="l" defTabSz="914400" rtl="0" eaLnBrk="1" fontAlgn="base" latinLnBrk="0" hangingPunct="1">
              <a:lnSpc>
                <a:spcPct val="100000"/>
              </a:lnSpc>
              <a:spcBef>
                <a:spcPts val="500"/>
              </a:spcBef>
              <a:spcAft>
                <a:spcPts val="300"/>
              </a:spcAft>
              <a:buClrTx/>
              <a:buSzPct val="80000"/>
              <a:buFontTx/>
              <a:buBlip>
                <a:blip r:embed="rId4"/>
              </a:buBlip>
              <a:tabLst/>
              <a:defRPr/>
            </a:pPr>
            <a:r>
              <a:rPr lang="en-US" kern="0" dirty="0" smtClean="0">
                <a:solidFill>
                  <a:srgbClr val="333333"/>
                </a:solidFill>
                <a:latin typeface="+mn-lt"/>
              </a:rPr>
              <a:t>Best version set at start of playback for progressive download</a:t>
            </a:r>
            <a:r>
              <a:rPr kumimoji="0" lang="en-US" sz="2400" b="0" i="0" u="none" strike="noStrike" kern="0" cap="none" spc="0" normalizeH="0" baseline="0" noProof="0" dirty="0" smtClean="0">
                <a:ln>
                  <a:noFill/>
                </a:ln>
                <a:solidFill>
                  <a:srgbClr val="333333"/>
                </a:solidFill>
                <a:effectLst/>
                <a:uLnTx/>
                <a:uFillTx/>
                <a:latin typeface="+mn-lt"/>
                <a:ea typeface="+mn-ea"/>
                <a:cs typeface="+mn-cs"/>
              </a:rPr>
              <a:t> </a:t>
            </a:r>
            <a:endParaRPr kumimoji="0" lang="en-US" sz="2000" b="0" i="0" u="none" strike="noStrike" kern="0" cap="none" spc="0" normalizeH="0" baseline="0" noProof="0" dirty="0" smtClean="0">
              <a:ln>
                <a:noFill/>
              </a:ln>
              <a:solidFill>
                <a:srgbClr val="333333"/>
              </a:solidFill>
              <a:effectLst/>
              <a:uLnTx/>
              <a:uFillTx/>
              <a:latin typeface="+mn-lt"/>
              <a:ea typeface="+mn-ea"/>
              <a:cs typeface="+mn-cs"/>
            </a:endParaRPr>
          </a:p>
          <a:p>
            <a:pPr marL="1025525" marR="0" lvl="2" indent="-168275" algn="l" defTabSz="914400" rtl="0" eaLnBrk="1" fontAlgn="base" latinLnBrk="0" hangingPunct="1">
              <a:lnSpc>
                <a:spcPct val="100000"/>
              </a:lnSpc>
              <a:spcBef>
                <a:spcPct val="0"/>
              </a:spcBef>
              <a:spcAft>
                <a:spcPts val="300"/>
              </a:spcAft>
              <a:buClrTx/>
              <a:buSzPct val="30000"/>
              <a:buFontTx/>
              <a:buBlip>
                <a:blip r:embed="rId5"/>
              </a:buBlip>
              <a:tabLst/>
              <a:defRPr/>
            </a:pPr>
            <a:endParaRPr kumimoji="0" lang="en-US" sz="1500" b="0" i="0" u="none" strike="noStrike" kern="0" cap="none" spc="0" normalizeH="0" baseline="0" noProof="0" dirty="0" smtClean="0">
              <a:ln>
                <a:noFill/>
              </a:ln>
              <a:solidFill>
                <a:srgbClr val="666666"/>
              </a:solidFill>
              <a:effectLst/>
              <a:uLnTx/>
              <a:uFillTx/>
              <a:latin typeface="+mn-lt"/>
              <a:ea typeface="Arial" charset="0"/>
              <a:cs typeface="Arial" charset="0"/>
            </a:endParaRPr>
          </a:p>
          <a:p>
            <a:pPr marL="692150" marR="0" lvl="1" indent="-234950" algn="l" defTabSz="914400" rtl="0" eaLnBrk="1" fontAlgn="base" latinLnBrk="0" hangingPunct="1">
              <a:lnSpc>
                <a:spcPct val="100000"/>
              </a:lnSpc>
              <a:spcBef>
                <a:spcPct val="0"/>
              </a:spcBef>
              <a:spcAft>
                <a:spcPts val="500"/>
              </a:spcAft>
              <a:buClrTx/>
              <a:buSzPct val="80000"/>
              <a:buFontTx/>
              <a:buNone/>
              <a:tabLst/>
              <a:defRPr/>
            </a:pPr>
            <a:endParaRPr kumimoji="0" lang="en-US" sz="2000" b="0" i="0" u="none" strike="noStrike" kern="0" cap="none" spc="0" normalizeH="0" baseline="0" noProof="0" dirty="0" smtClean="0">
              <a:ln>
                <a:noFill/>
              </a:ln>
              <a:solidFill>
                <a:srgbClr val="4C4C4C"/>
              </a:solidFill>
              <a:effectLst/>
              <a:uLnTx/>
              <a:uFillTx/>
              <a:latin typeface="+mn-lt"/>
              <a:ea typeface="Arial" charset="0"/>
              <a:cs typeface="Arial" charset="0"/>
            </a:endParaRPr>
          </a:p>
          <a:p>
            <a:pPr marL="692150" marR="0" lvl="1" indent="-234950" algn="l" defTabSz="914400" rtl="0" eaLnBrk="1" fontAlgn="base" latinLnBrk="0" hangingPunct="1">
              <a:lnSpc>
                <a:spcPct val="100000"/>
              </a:lnSpc>
              <a:spcBef>
                <a:spcPct val="0"/>
              </a:spcBef>
              <a:spcAft>
                <a:spcPts val="500"/>
              </a:spcAft>
              <a:buClrTx/>
              <a:buSzPct val="80000"/>
              <a:buFontTx/>
              <a:buNone/>
              <a:tabLst/>
              <a:defRPr/>
            </a:pPr>
            <a:endParaRPr kumimoji="0" lang="en-US" sz="2000" b="0" i="0" u="none" strike="noStrike" kern="0" cap="none" spc="0" normalizeH="0" baseline="0" noProof="0" dirty="0" smtClean="0">
              <a:ln>
                <a:noFill/>
              </a:ln>
              <a:solidFill>
                <a:srgbClr val="4C4C4C"/>
              </a:solidFill>
              <a:effectLst/>
              <a:uLnTx/>
              <a:uFillTx/>
              <a:latin typeface="+mn-lt"/>
              <a:ea typeface="Arial" charset="0"/>
              <a:cs typeface="Arial" charset="0"/>
            </a:endParaRPr>
          </a:p>
          <a:p>
            <a:pPr marL="284163" marR="0" lvl="0" indent="-284163" algn="l" defTabSz="914400" rtl="0" eaLnBrk="1" fontAlgn="base" latinLnBrk="0" hangingPunct="1">
              <a:lnSpc>
                <a:spcPct val="100000"/>
              </a:lnSpc>
              <a:spcBef>
                <a:spcPts val="500"/>
              </a:spcBef>
              <a:spcAft>
                <a:spcPts val="300"/>
              </a:spcAft>
              <a:buClrTx/>
              <a:buSzPct val="80000"/>
              <a:buFontTx/>
              <a:buNone/>
              <a:tabLst/>
              <a:defRPr/>
            </a:pPr>
            <a:endParaRPr kumimoji="0" lang="en-US" sz="2400" b="0" i="0" u="none" strike="noStrike" kern="0" cap="none" spc="0" normalizeH="0" baseline="0" noProof="0" dirty="0">
              <a:ln>
                <a:noFill/>
              </a:ln>
              <a:solidFill>
                <a:srgbClr val="333333"/>
              </a:solidFill>
              <a:effectLst/>
              <a:uLnTx/>
              <a:uFillTx/>
              <a:latin typeface="+mn-lt"/>
              <a:ea typeface="+mn-ea"/>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9975" name="Rectangle 7"/>
          <p:cNvSpPr>
            <a:spLocks noGrp="1"/>
          </p:cNvSpPr>
          <p:nvPr>
            <p:ph type="title"/>
          </p:nvPr>
        </p:nvSpPr>
        <p:spPr/>
        <p:txBody>
          <a:bodyPr/>
          <a:lstStyle/>
          <a:p>
            <a:r>
              <a:rPr lang="en-US"/>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a:solidFill>
                  <a:schemeClr val="bg1"/>
                </a:solidFill>
              </a:rPr>
              <a:t>Out-of-the-Box Templates</a:t>
            </a:r>
          </a:p>
          <a:p>
            <a:pPr algn="ctr" eaLnBrk="0" hangingPunct="0"/>
            <a:r>
              <a:rPr lang="en-US" sz="160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a:solidFill>
                  <a:schemeClr val="bg1"/>
                </a:solidFill>
              </a:rPr>
              <a:t>Layout </a:t>
            </a:r>
          </a:p>
          <a:p>
            <a:pPr algn="ctr" eaLnBrk="0" hangingPunct="0"/>
            <a:r>
              <a:rPr lang="en-US" sz="1600">
                <a:solidFill>
                  <a:schemeClr val="bg1"/>
                </a:solidFill>
              </a:rPr>
              <a:t>Size</a:t>
            </a:r>
          </a:p>
          <a:p>
            <a:pPr algn="ctr" eaLnBrk="0" hangingPunct="0"/>
            <a:r>
              <a:rPr lang="en-US" sz="160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a:solidFill>
                  <a:schemeClr val="bg1"/>
                </a:solidFill>
              </a:rPr>
              <a:t>Custom controls</a:t>
            </a:r>
          </a:p>
          <a:p>
            <a:pPr algn="ctr" eaLnBrk="0" hangingPunct="0"/>
            <a:r>
              <a:rPr lang="en-US" sz="1600">
                <a:solidFill>
                  <a:schemeClr val="bg1"/>
                </a:solidFill>
              </a:rPr>
              <a:t>Comments/Ratings</a:t>
            </a:r>
          </a:p>
          <a:p>
            <a:pPr algn="ctr" eaLnBrk="0" hangingPunct="0"/>
            <a:r>
              <a:rPr lang="en-US" sz="1600">
                <a:solidFill>
                  <a:schemeClr val="bg1"/>
                </a:solidFill>
              </a:rPr>
              <a:t>Non-Standard UI</a:t>
            </a:r>
          </a:p>
          <a:p>
            <a:pPr algn="ctr" eaLnBrk="0" hangingPunct="0"/>
            <a:r>
              <a:rPr lang="en-US" sz="160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a:t>Add Playlist(s)</a:t>
              </a:r>
              <a:endParaRPr lang="en-US"/>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76B2BA">
                      <a:alpha val="30000"/>
                    </a:srgbClr>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33664">
                      <a:alpha val="30000"/>
                    </a:srgbClr>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a:t>
            </a:r>
            <a:r>
              <a:rPr lang="en-US" dirty="0" err="1" smtClean="0"/>
              <a:t>CLOUD’s</a:t>
            </a:r>
            <a:r>
              <a:rPr lang="en-US" dirty="0" smtClean="0"/>
              <a:t>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32</a:t>
            </a:fld>
            <a:endParaRPr lang="en-US"/>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a:t>
            </a:r>
            <a:r>
              <a:rPr lang="en-US" sz="1600" dirty="0" err="1" smtClean="0">
                <a:hlinkClick r:id="rId3"/>
              </a:rPr>
              <a:t>support.brightcove.com</a:t>
            </a:r>
            <a:r>
              <a:rPr lang="en-US" sz="1600" dirty="0" smtClean="0">
                <a:hlinkClick r:id="rId3"/>
              </a:rPr>
              <a:t>/en/docs/localizing-players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76B2BA">
                      <a:alpha val="30000"/>
                    </a:srgbClr>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33664">
                      <a:alpha val="30000"/>
                    </a:srgbClr>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a:t>Each component exposes styling properties</a:t>
            </a:r>
          </a:p>
          <a:p>
            <a:pPr lvl="1" eaLnBrk="1" hangingPunct="1"/>
            <a:r>
              <a:rPr lang="en-US"/>
              <a:t>Color</a:t>
            </a:r>
          </a:p>
          <a:p>
            <a:pPr lvl="1" eaLnBrk="1" hangingPunct="1"/>
            <a:r>
              <a:rPr lang="en-US"/>
              <a:t>Gradient</a:t>
            </a:r>
          </a:p>
          <a:p>
            <a:pPr lvl="1" eaLnBrk="1" hangingPunct="1"/>
            <a:r>
              <a:rPr lang="en-US"/>
              <a:t>Image</a:t>
            </a:r>
          </a:p>
          <a:p>
            <a:pPr lvl="1" eaLnBrk="1" hangingPunct="1">
              <a:buFontTx/>
              <a:buNone/>
            </a:pPr>
            <a:endParaRPr lang="en-US" sz="180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t>Preparing and Uploading Content</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a:t>Media Files</a:t>
            </a:r>
          </a:p>
        </p:txBody>
      </p:sp>
      <p:sp>
        <p:nvSpPr>
          <p:cNvPr id="587779" name="Rectangle 3"/>
          <p:cNvSpPr>
            <a:spLocks noGrp="1" noChangeArrowheads="1"/>
          </p:cNvSpPr>
          <p:nvPr>
            <p:ph idx="1"/>
          </p:nvPr>
        </p:nvSpPr>
        <p:spPr/>
        <p:txBody>
          <a:bodyPr/>
          <a:lstStyle/>
          <a:p>
            <a:pPr marL="284163" indent="-284163" defTabSz="914400" eaLnBrk="1" hangingPunct="1"/>
            <a:r>
              <a:rPr lang="en-US" sz="1800" dirty="0"/>
              <a:t>Video Files</a:t>
            </a:r>
          </a:p>
          <a:p>
            <a:pPr marL="692150" lvl="1" indent="-234950" defTabSz="914400" eaLnBrk="1" hangingPunct="1"/>
            <a:r>
              <a:rPr lang="en-US" sz="1800" dirty="0"/>
              <a:t>Videos</a:t>
            </a:r>
          </a:p>
          <a:p>
            <a:pPr marL="692150" lvl="1" indent="-234950" defTabSz="914400" eaLnBrk="1" hangingPunct="1"/>
            <a:r>
              <a:rPr lang="en-US" sz="1800" dirty="0"/>
              <a:t>Bumpers</a:t>
            </a:r>
          </a:p>
          <a:p>
            <a:pPr marL="692150" lvl="1" indent="-234950" defTabSz="914400" eaLnBrk="1" hangingPunct="1"/>
            <a:endParaRPr lang="en-US" sz="1800" dirty="0"/>
          </a:p>
          <a:p>
            <a:pPr marL="284163" indent="-284163" defTabSz="914400" eaLnBrk="1" hangingPunct="1"/>
            <a:r>
              <a:rPr lang="en-US" sz="1800" dirty="0"/>
              <a:t>Images</a:t>
            </a:r>
          </a:p>
          <a:p>
            <a:pPr marL="692150" lvl="1" indent="-234950" defTabSz="914400" eaLnBrk="1" hangingPunct="1"/>
            <a:r>
              <a:rPr lang="en-US" sz="1800" dirty="0"/>
              <a:t>Stills</a:t>
            </a:r>
          </a:p>
          <a:p>
            <a:pPr marL="692150" lvl="1" indent="-234950" defTabSz="914400" eaLnBrk="1" hangingPunct="1"/>
            <a:r>
              <a:rPr lang="en-US" sz="1800" dirty="0"/>
              <a:t>Thumbnails</a:t>
            </a:r>
          </a:p>
          <a:p>
            <a:pPr marL="692150" lvl="1" indent="-234950" defTabSz="914400" eaLnBrk="1" hangingPunct="1"/>
            <a:r>
              <a:rPr lang="en-US" sz="1800" dirty="0"/>
              <a:t>Logo Overlays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87779">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7779">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587779">
                                            <p:txEl>
                                              <p:pRg st="5" end="5"/>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587779">
                                            <p:txEl>
                                              <p:pRg st="6" end="6"/>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587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a:solidFill>
                    <a:schemeClr val="bg1"/>
                  </a:solidFill>
                  <a:effectLst>
                    <a:outerShdw blurRad="38100" dist="38100" dir="2700000" algn="tl">
                      <a:srgbClr val="DDDDDD"/>
                    </a:outerShdw>
                  </a:effectLst>
                </a:rPr>
                <a:t>H 264</a:t>
              </a:r>
            </a:p>
            <a:p>
              <a:pPr algn="ctr" eaLnBrk="0" hangingPunct="0">
                <a:spcBef>
                  <a:spcPct val="50000"/>
                </a:spcBef>
                <a:defRPr/>
              </a:pPr>
              <a:r>
                <a:rPr lang="en-US" sz="440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nchor="t"/>
          <a:lstStyle/>
          <a:p>
            <a:pPr eaLnBrk="1" hangingPunct="1"/>
            <a:r>
              <a:rPr lang="en-US"/>
              <a:t>Images </a:t>
            </a:r>
          </a:p>
        </p:txBody>
      </p:sp>
      <p:sp>
        <p:nvSpPr>
          <p:cNvPr id="604163" name="Rectangle 3"/>
          <p:cNvSpPr>
            <a:spLocks noGrp="1" noChangeArrowheads="1"/>
          </p:cNvSpPr>
          <p:nvPr>
            <p:ph idx="1"/>
          </p:nvPr>
        </p:nvSpPr>
        <p:spPr/>
        <p:txBody>
          <a:bodyPr/>
          <a:lstStyle/>
          <a:p>
            <a:pPr marL="284163" indent="-284163" defTabSz="914400"/>
            <a:r>
              <a:rPr lang="en-US" sz="1800" dirty="0"/>
              <a:t>Video Still </a:t>
            </a:r>
          </a:p>
          <a:p>
            <a:pPr marL="692150" lvl="1" indent="-234950" defTabSz="914400"/>
            <a:r>
              <a:rPr lang="en-US" sz="1800" dirty="0"/>
              <a:t>Displayed in the playback area of a video player before or after video </a:t>
            </a:r>
            <a:r>
              <a:rPr lang="en-US" sz="1800" dirty="0" smtClean="0"/>
              <a:t>playback</a:t>
            </a:r>
          </a:p>
          <a:p>
            <a:pPr marL="284163" indent="-284163" defTabSz="914400" eaLnBrk="1" hangingPunct="1">
              <a:lnSpc>
                <a:spcPct val="80000"/>
              </a:lnSpc>
            </a:pPr>
            <a:r>
              <a:rPr lang="en-US" sz="1800" dirty="0"/>
              <a:t>Thumbnail</a:t>
            </a:r>
          </a:p>
          <a:p>
            <a:pPr marL="692150" lvl="1" indent="-234950" defTabSz="914400"/>
            <a:r>
              <a:rPr lang="en-US" sz="1800" dirty="0"/>
              <a:t>Displayed in the playlist tabs or video </a:t>
            </a:r>
            <a:r>
              <a:rPr lang="en-US" sz="1800" dirty="0" smtClean="0"/>
              <a:t>list</a:t>
            </a:r>
          </a:p>
          <a:p>
            <a:pPr marL="692150" lvl="1" indent="-234950" defTabSz="914400"/>
            <a:r>
              <a:rPr lang="en-US" sz="1800" dirty="0" smtClean="0"/>
              <a:t>Can be cropped</a:t>
            </a:r>
          </a:p>
          <a:p>
            <a:pPr marL="284163" indent="-284163" defTabSz="914400"/>
            <a:r>
              <a:rPr lang="en-US" sz="1800" dirty="0"/>
              <a:t>JPEG </a:t>
            </a:r>
            <a:r>
              <a:rPr lang="en-US" sz="1800" dirty="0" smtClean="0"/>
              <a:t>format</a:t>
            </a:r>
          </a:p>
          <a:p>
            <a:pPr marL="284163" indent="-284163" defTabSz="914400" eaLnBrk="1" hangingPunct="1">
              <a:lnSpc>
                <a:spcPct val="80000"/>
              </a:lnSpc>
            </a:pPr>
            <a:r>
              <a:rPr lang="en-US" sz="1800" dirty="0"/>
              <a:t>Integrated image </a:t>
            </a:r>
            <a:r>
              <a:rPr lang="en-US" sz="1800" dirty="0" smtClean="0"/>
              <a:t>capture</a:t>
            </a:r>
          </a:p>
          <a:p>
            <a:pPr marL="284163" indent="-284163" defTabSz="914400" eaLnBrk="1" hangingPunct="1">
              <a:lnSpc>
                <a:spcPct val="80000"/>
              </a:lnSpc>
              <a:buFontTx/>
              <a:buNone/>
            </a:pPr>
            <a:endParaRPr lang="en-US" sz="1800" dirty="0"/>
          </a:p>
        </p:txBody>
      </p:sp>
      <p:pic>
        <p:nvPicPr>
          <p:cNvPr id="4" name="Picture 3" descr="Image Capture Tool.png"/>
          <p:cNvPicPr>
            <a:picLocks noChangeAspect="1"/>
          </p:cNvPicPr>
          <p:nvPr/>
        </p:nvPicPr>
        <p:blipFill>
          <a:blip r:embed="rId3"/>
          <a:stretch>
            <a:fillRect/>
          </a:stretch>
        </p:blipFill>
        <p:spPr>
          <a:xfrm>
            <a:off x="4724400" y="2971800"/>
            <a:ext cx="3461856" cy="31813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416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4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41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4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p:cNvSpPr>
          <p:nvPr>
            <p:ph type="title"/>
          </p:nvPr>
        </p:nvSpPr>
        <p:spPr/>
        <p:txBody>
          <a:bodyPr/>
          <a:lstStyle/>
          <a:p>
            <a:r>
              <a:rPr lang="en-US"/>
              <a:t>Asset Summary</a:t>
            </a:r>
          </a:p>
        </p:txBody>
      </p:sp>
      <p:graphicFrame>
        <p:nvGraphicFramePr>
          <p:cNvPr id="956419" name="Group 3"/>
          <p:cNvGraphicFramePr>
            <a:graphicFrameLocks noGrp="1"/>
          </p:cNvGraphicFramePr>
          <p:nvPr>
            <p:ph idx="4294967295"/>
          </p:nvPr>
        </p:nvGraphicFramePr>
        <p:xfrm>
          <a:off x="762000" y="1066800"/>
          <a:ext cx="8001000" cy="5190608"/>
        </p:xfrm>
        <a:graphic>
          <a:graphicData uri="http://schemas.openxmlformats.org/drawingml/2006/table">
            <a:tbl>
              <a:tblPr/>
              <a:tblGrid>
                <a:gridCol w="2016362"/>
                <a:gridCol w="5984638"/>
              </a:tblGrid>
              <a:tr h="363772">
                <a:tc rowSpan="3">
                  <a:txBody>
                    <a:bodyPr/>
                    <a:lstStyle/>
                    <a:p>
                      <a:pPr marL="0" marR="0" lvl="0" indent="0" algn="l" defTabSz="457200" rtl="0" eaLnBrk="0" fontAlgn="base" latinLnBrk="0" hangingPunct="0">
                        <a:lnSpc>
                          <a:spcPct val="100000"/>
                        </a:lnSpc>
                        <a:spcBef>
                          <a:spcPts val="500"/>
                        </a:spcBef>
                        <a:spcAft>
                          <a:spcPts val="300"/>
                        </a:spcAft>
                        <a:buClrTx/>
                        <a:buSzPct val="80000"/>
                        <a:buFontTx/>
                        <a:buNone/>
                        <a:tabLst/>
                      </a:pPr>
                      <a:r>
                        <a:rPr kumimoji="0" lang="en-US" sz="1600" b="1" i="0" u="none" strike="noStrike" cap="none" normalizeH="0" baseline="0" dirty="0">
                          <a:ln>
                            <a:noFill/>
                          </a:ln>
                          <a:solidFill>
                            <a:schemeClr val="tx1"/>
                          </a:solidFill>
                          <a:effectLst/>
                          <a:latin typeface="Arial" charset="0"/>
                          <a:ea typeface="ＭＳ Ｐゴシック" charset="-128"/>
                          <a:cs typeface="ＭＳ Ｐゴシック" charset="-128"/>
                        </a:rPr>
                        <a:t>Video Files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ts val="500"/>
                        </a:spcBef>
                        <a:spcAft>
                          <a:spcPts val="300"/>
                        </a:spcAft>
                        <a:buClrTx/>
                        <a:buSzPct val="80000"/>
                        <a:buFontTx/>
                        <a:buNone/>
                        <a:tabLst/>
                      </a:pPr>
                      <a:r>
                        <a:rPr kumimoji="0" lang="en-US" sz="1600" b="1" i="1" u="none" strike="noStrike" cap="none" normalizeH="0" baseline="0" dirty="0" smtClean="0">
                          <a:ln>
                            <a:noFill/>
                          </a:ln>
                          <a:solidFill>
                            <a:schemeClr val="tx1"/>
                          </a:solidFill>
                          <a:effectLst/>
                          <a:latin typeface="Arial" charset="0"/>
                          <a:ea typeface="ＭＳ Ｐゴシック" charset="-128"/>
                          <a:cs typeface="ＭＳ Ｐゴシック" charset="-128"/>
                        </a:rPr>
                        <a:t>.MP4 (H.264) – Preferred, </a:t>
                      </a:r>
                      <a:r>
                        <a:rPr kumimoji="0" lang="en-US" sz="1600" b="1" i="0" u="none" strike="noStrike" cap="none" normalizeH="0" baseline="0" dirty="0" smtClean="0">
                          <a:ln>
                            <a:noFill/>
                          </a:ln>
                          <a:solidFill>
                            <a:schemeClr val="tx1"/>
                          </a:solidFill>
                          <a:effectLst/>
                          <a:latin typeface="Arial" charset="0"/>
                          <a:ea typeface="ＭＳ Ｐゴシック" charset="-128"/>
                          <a:cs typeface="ＭＳ Ｐゴシック" charset="-128"/>
                        </a:rPr>
                        <a:t>.</a:t>
                      </a:r>
                      <a:r>
                        <a:rPr kumimoji="0" lang="en-US" sz="1600" b="1" i="1" u="none" strike="noStrike" cap="none" normalizeH="0" baseline="0" dirty="0" smtClean="0">
                          <a:ln>
                            <a:noFill/>
                          </a:ln>
                          <a:solidFill>
                            <a:schemeClr val="tx1"/>
                          </a:solidFill>
                          <a:effectLst/>
                          <a:latin typeface="Arial" charset="0"/>
                          <a:ea typeface="ＭＳ Ｐゴシック" charset="-128"/>
                          <a:cs typeface="ＭＳ Ｐゴシック" charset="-128"/>
                        </a:rPr>
                        <a:t>FLV</a:t>
                      </a:r>
                      <a:endParaRPr kumimoji="0" lang="en-US" sz="1600" b="1" i="1"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3052">
                <a:tc vMerge="1">
                  <a:txBody>
                    <a:bodyPr/>
                    <a:lstStyle/>
                    <a:p>
                      <a:endParaRPr lang="en-US"/>
                    </a:p>
                  </a:txBody>
                  <a:tcPr/>
                </a:tc>
                <a:tc>
                  <a:txBody>
                    <a:bodyPr/>
                    <a:lstStyle/>
                    <a:p>
                      <a:pPr marL="0" marR="0" lvl="0" indent="0" algn="l" defTabSz="457200" rtl="0" eaLnBrk="1" fontAlgn="base" latinLnBrk="0" hangingPunct="1">
                        <a:lnSpc>
                          <a:spcPct val="100000"/>
                        </a:lnSpc>
                        <a:spcBef>
                          <a:spcPts val="500"/>
                        </a:spcBef>
                        <a:spcAft>
                          <a:spcPts val="300"/>
                        </a:spcAft>
                        <a:buClrTx/>
                        <a:buSzPct val="80000"/>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Transcoded</a:t>
                      </a:r>
                    </a:p>
                    <a:p>
                      <a:pPr marL="0" marR="0" lvl="0" indent="0" algn="l" defTabSz="457200" rtl="0" eaLnBrk="1" fontAlgn="base" latinLnBrk="0" hangingPunct="1">
                        <a:lnSpc>
                          <a:spcPct val="100000"/>
                        </a:lnSpc>
                        <a:spcBef>
                          <a:spcPts val="500"/>
                        </a:spcBef>
                        <a:spcAft>
                          <a:spcPts val="300"/>
                        </a:spcAft>
                        <a:buClrTx/>
                        <a:buSzPct val="80000"/>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3g2, .3gp, .</a:t>
                      </a:r>
                      <a:r>
                        <a:rPr kumimoji="0" lang="en-US" sz="1600" b="0" i="0" u="none" strike="noStrike" cap="none" normalizeH="0" baseline="0" dirty="0" err="1">
                          <a:ln>
                            <a:noFill/>
                          </a:ln>
                          <a:solidFill>
                            <a:schemeClr val="tx1"/>
                          </a:solidFill>
                          <a:effectLst/>
                          <a:latin typeface="Arial" charset="0"/>
                          <a:ea typeface="ＭＳ Ｐゴシック" charset="-128"/>
                          <a:cs typeface="ＭＳ Ｐゴシック" charset="-128"/>
                        </a:rPr>
                        <a:t>asf</a:t>
                      </a: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a:t>
                      </a:r>
                      <a:r>
                        <a:rPr kumimoji="0" lang="en-US" sz="1600" b="0" i="0" u="none" strike="noStrike" cap="none" normalizeH="0" baseline="0" dirty="0" err="1">
                          <a:ln>
                            <a:noFill/>
                          </a:ln>
                          <a:solidFill>
                            <a:schemeClr val="tx1"/>
                          </a:solidFill>
                          <a:effectLst/>
                          <a:latin typeface="Arial" charset="0"/>
                          <a:ea typeface="ＭＳ Ｐゴシック" charset="-128"/>
                          <a:cs typeface="ＭＳ Ｐゴシック" charset="-128"/>
                        </a:rPr>
                        <a:t>avi</a:t>
                      </a: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a:t>
                      </a:r>
                      <a:r>
                        <a:rPr kumimoji="0" lang="en-US" sz="1600" b="0" i="0" u="none" strike="noStrike" cap="none" normalizeH="0" baseline="0" dirty="0" err="1">
                          <a:ln>
                            <a:noFill/>
                          </a:ln>
                          <a:solidFill>
                            <a:schemeClr val="tx1"/>
                          </a:solidFill>
                          <a:effectLst/>
                          <a:latin typeface="Arial" charset="0"/>
                          <a:ea typeface="ＭＳ Ｐゴシック" charset="-128"/>
                          <a:cs typeface="ＭＳ Ｐゴシック" charset="-128"/>
                        </a:rPr>
                        <a:t>dv</a:t>
                      </a: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a:t>
                      </a:r>
                      <a:r>
                        <a:rPr kumimoji="0" lang="en-US" sz="1600" b="0" i="0" u="none" strike="noStrike" cap="none" normalizeH="0" baseline="0" dirty="0" err="1">
                          <a:ln>
                            <a:noFill/>
                          </a:ln>
                          <a:solidFill>
                            <a:schemeClr val="tx1"/>
                          </a:solidFill>
                          <a:effectLst/>
                          <a:latin typeface="Arial" charset="0"/>
                          <a:ea typeface="ＭＳ Ｐゴシック" charset="-128"/>
                          <a:cs typeface="ＭＳ Ｐゴシック" charset="-128"/>
                        </a:rPr>
                        <a:t>mov</a:t>
                      </a: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.mp4, .mpeg, .mpg, .qt, .</a:t>
                      </a:r>
                      <a:r>
                        <a:rPr kumimoji="0" lang="en-US" sz="1600" b="0" i="0" u="none" strike="noStrike" cap="none" normalizeH="0" baseline="0" dirty="0" err="1">
                          <a:ln>
                            <a:noFill/>
                          </a:ln>
                          <a:solidFill>
                            <a:schemeClr val="tx1"/>
                          </a:solidFill>
                          <a:effectLst/>
                          <a:latin typeface="Arial" charset="0"/>
                          <a:ea typeface="ＭＳ Ｐゴシック" charset="-128"/>
                          <a:cs typeface="ＭＳ Ｐゴシック" charset="-128"/>
                        </a:rPr>
                        <a:t>wmv</a:t>
                      </a:r>
                      <a:endPar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29604">
                <a:tc vMerge="1">
                  <a:txBody>
                    <a:bodyPr/>
                    <a:lstStyle/>
                    <a:p>
                      <a:endParaRPr lang="en-US"/>
                    </a:p>
                  </a:txBody>
                  <a:tcPr/>
                </a:tc>
                <a:tc>
                  <a:txBody>
                    <a:bodyPr/>
                    <a:lstStyle/>
                    <a:p>
                      <a:pPr marL="0" marR="0" lvl="0" indent="0" algn="l" defTabSz="457200" rtl="0" eaLnBrk="0" fontAlgn="base" latinLnBrk="0" hangingPunct="0">
                        <a:lnSpc>
                          <a:spcPct val="100000"/>
                        </a:lnSpc>
                        <a:spcBef>
                          <a:spcPts val="500"/>
                        </a:spcBef>
                        <a:spcAft>
                          <a:spcPts val="300"/>
                        </a:spcAft>
                        <a:buClrTx/>
                        <a:buSzPct val="80000"/>
                        <a:buFontTx/>
                        <a:buNone/>
                        <a:tabLst/>
                      </a:pPr>
                      <a:r>
                        <a:rPr kumimoji="0" lang="en-US" sz="1600" b="0" i="1" u="none" strike="noStrike" cap="none" normalizeH="0" baseline="0" dirty="0">
                          <a:ln>
                            <a:noFill/>
                          </a:ln>
                          <a:solidFill>
                            <a:schemeClr val="tx1"/>
                          </a:solidFill>
                          <a:effectLst/>
                          <a:latin typeface="Arial" charset="0"/>
                          <a:ea typeface="ＭＳ Ｐゴシック" charset="-128"/>
                          <a:cs typeface="ＭＳ Ｐゴシック" charset="-128"/>
                        </a:rPr>
                        <a:t>Bumpers</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Between 3 - 15 seconds in duration </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File size limited to 100 Mb</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Must be a Flash video files (FLV)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2036">
                <a:tc rowSpan="2">
                  <a:txBody>
                    <a:bodyPr/>
                    <a:lstStyle/>
                    <a:p>
                      <a:pPr marL="0" marR="0" lvl="0" indent="0" algn="l" defTabSz="457200" rtl="0" eaLnBrk="0" fontAlgn="base" latinLnBrk="0" hangingPunct="0">
                        <a:lnSpc>
                          <a:spcPct val="100000"/>
                        </a:lnSpc>
                        <a:spcBef>
                          <a:spcPts val="500"/>
                        </a:spcBef>
                        <a:spcAft>
                          <a:spcPts val="300"/>
                        </a:spcAft>
                        <a:buClrTx/>
                        <a:buSzPct val="80000"/>
                        <a:buFontTx/>
                        <a:buNone/>
                        <a:tabLst/>
                      </a:pPr>
                      <a:r>
                        <a:rPr kumimoji="0" lang="en-US" sz="1600" b="1" i="0" u="none" strike="noStrike" cap="none" normalizeH="0" baseline="0">
                          <a:ln>
                            <a:noFill/>
                          </a:ln>
                          <a:solidFill>
                            <a:schemeClr val="tx1"/>
                          </a:solidFill>
                          <a:effectLst/>
                          <a:latin typeface="Arial" charset="0"/>
                          <a:ea typeface="ＭＳ Ｐゴシック" charset="-128"/>
                          <a:cs typeface="ＭＳ Ｐゴシック" charset="-128"/>
                        </a:rPr>
                        <a:t>Images</a:t>
                      </a:r>
                    </a:p>
                    <a:p>
                      <a:pPr marL="0" marR="0" lvl="0" indent="0" algn="l" defTabSz="457200" rtl="0" eaLnBrk="0" fontAlgn="base" latinLnBrk="0" hangingPunct="0">
                        <a:lnSpc>
                          <a:spcPct val="100000"/>
                        </a:lnSpc>
                        <a:spcBef>
                          <a:spcPts val="500"/>
                        </a:spcBef>
                        <a:spcAft>
                          <a:spcPts val="300"/>
                        </a:spcAft>
                        <a:buClrTx/>
                        <a:buSzPct val="80000"/>
                        <a:buFontTx/>
                        <a:buNone/>
                        <a:tabLst/>
                      </a:pPr>
                      <a:endParaRPr kumimoji="0" lang="en-US" sz="1600" b="1" i="0" u="none" strike="noStrike" cap="none" normalizeH="0" baseline="0">
                        <a:ln>
                          <a:noFill/>
                        </a:ln>
                        <a:solidFill>
                          <a:schemeClr val="tx1"/>
                        </a:solidFill>
                        <a:effectLst/>
                        <a:latin typeface="Arial" charset="0"/>
                        <a:ea typeface="ＭＳ Ｐゴシック" charset="-128"/>
                        <a:cs typeface="ＭＳ Ｐゴシック" charset="-128"/>
                      </a:endParaRPr>
                    </a:p>
                    <a:p>
                      <a:pPr marL="0" marR="0" lvl="0" indent="0" algn="l" defTabSz="457200" rtl="0" eaLnBrk="1" fontAlgn="base" latinLnBrk="0" hangingPunct="1">
                        <a:lnSpc>
                          <a:spcPct val="100000"/>
                        </a:lnSpc>
                        <a:spcBef>
                          <a:spcPts val="500"/>
                        </a:spcBef>
                        <a:spcAft>
                          <a:spcPts val="300"/>
                        </a:spcAft>
                        <a:buClrTx/>
                        <a:buSzPct val="80000"/>
                        <a:buFontTx/>
                        <a:buNone/>
                        <a:tabLst/>
                      </a:pPr>
                      <a:endParaRPr kumimoji="0" lang="en-US" sz="1600" b="1"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0" fontAlgn="base" latinLnBrk="0" hangingPunct="0">
                        <a:lnSpc>
                          <a:spcPct val="100000"/>
                        </a:lnSpc>
                        <a:spcBef>
                          <a:spcPts val="500"/>
                        </a:spcBef>
                        <a:spcAft>
                          <a:spcPts val="300"/>
                        </a:spcAft>
                        <a:buClrTx/>
                        <a:buSzPct val="80000"/>
                        <a:buFontTx/>
                        <a:buNone/>
                        <a:tabLst/>
                      </a:pPr>
                      <a:r>
                        <a:rPr kumimoji="0" lang="en-US" sz="1600" b="0" i="1" u="none" strike="noStrike" cap="none" normalizeH="0" baseline="0">
                          <a:ln>
                            <a:noFill/>
                          </a:ln>
                          <a:solidFill>
                            <a:schemeClr val="tx1"/>
                          </a:solidFill>
                          <a:effectLst/>
                          <a:latin typeface="Arial" charset="0"/>
                          <a:ea typeface="ＭＳ Ｐゴシック" charset="-128"/>
                          <a:cs typeface="ＭＳ Ｐゴシック" charset="-128"/>
                        </a:rPr>
                        <a:t>Thumbnail, Video Still</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 JPEG format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21335">
                <a:tc vMerge="1">
                  <a:txBody>
                    <a:bodyPr/>
                    <a:lstStyle/>
                    <a:p>
                      <a:endParaRPr lang="en-US"/>
                    </a:p>
                  </a:txBody>
                  <a:tcPr/>
                </a:tc>
                <a:tc>
                  <a:txBody>
                    <a:bodyPr/>
                    <a:lstStyle/>
                    <a:p>
                      <a:pPr marL="0" marR="0" lvl="0" indent="0" algn="l" defTabSz="457200" rtl="0" eaLnBrk="0" fontAlgn="base" latinLnBrk="0" hangingPunct="0">
                        <a:lnSpc>
                          <a:spcPct val="100000"/>
                        </a:lnSpc>
                        <a:spcBef>
                          <a:spcPts val="500"/>
                        </a:spcBef>
                        <a:spcAft>
                          <a:spcPts val="300"/>
                        </a:spcAft>
                        <a:buClrTx/>
                        <a:buSzPct val="80000"/>
                        <a:buFontTx/>
                        <a:buNone/>
                        <a:tabLst/>
                      </a:pPr>
                      <a:r>
                        <a:rPr kumimoji="0" lang="en-US" sz="1600" b="0" i="1" u="none" strike="noStrike" cap="none" normalizeH="0" baseline="0" dirty="0">
                          <a:ln>
                            <a:noFill/>
                          </a:ln>
                          <a:solidFill>
                            <a:schemeClr val="tx1"/>
                          </a:solidFill>
                          <a:effectLst/>
                          <a:latin typeface="Arial" charset="0"/>
                          <a:ea typeface="ＭＳ Ｐゴシック" charset="-128"/>
                          <a:cs typeface="ＭＳ Ｐゴシック" charset="-128"/>
                        </a:rPr>
                        <a:t>Logo Overlay</a:t>
                      </a: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Transparent PNG or GIF file</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100% scale viewed in a 480x360 player window</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Scaled proportionately to fit smaller videos</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Logo overlay color: white @ 25% opacity </a:t>
                      </a:r>
                    </a:p>
                    <a:p>
                      <a:pPr marL="0" marR="0" lvl="0" indent="0" algn="l" defTabSz="457200" rtl="0" eaLnBrk="0" fontAlgn="base" latinLnBrk="0" hangingPunct="0">
                        <a:lnSpc>
                          <a:spcPct val="100000"/>
                        </a:lnSpc>
                        <a:spcBef>
                          <a:spcPts val="500"/>
                        </a:spcBef>
                        <a:spcAft>
                          <a:spcPts val="300"/>
                        </a:spcAft>
                        <a:buClrTx/>
                        <a:buSzPct val="80000"/>
                        <a:buFontTx/>
                        <a:buBlip>
                          <a:blip r:embed="rId3"/>
                        </a:buBlip>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  Drop shadow: black @ 35% opacity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33664">
                      <a:alpha val="30000"/>
                    </a:srgbClr>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50</a:t>
            </a:fld>
            <a:endParaRPr lang="en-US" sz="90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dia_Module_Add_Videos_2.png"/>
          <p:cNvPicPr>
            <a:picLocks noChangeAspect="1"/>
          </p:cNvPicPr>
          <p:nvPr/>
        </p:nvPicPr>
        <p:blipFill>
          <a:blip r:embed="rId2"/>
          <a:stretch>
            <a:fillRect/>
          </a:stretch>
        </p:blipFill>
        <p:spPr>
          <a:xfrm>
            <a:off x="304800" y="1295400"/>
            <a:ext cx="8382000" cy="4455848"/>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52</a:t>
            </a:fld>
            <a:endParaRPr lang="en-US"/>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7" name="Frame 6"/>
          <p:cNvSpPr/>
          <p:nvPr/>
        </p:nvSpPr>
        <p:spPr bwMode="auto">
          <a:xfrm>
            <a:off x="3505200" y="1447800"/>
            <a:ext cx="1219200" cy="457200"/>
          </a:xfrm>
          <a:prstGeom prst="frame">
            <a:avLst>
              <a:gd name="adj1" fmla="val 4615"/>
            </a:avLst>
          </a:prstGeom>
          <a:solidFill>
            <a:srgbClr val="0088DF"/>
          </a:solidFill>
          <a:ln w="9525" cap="flat" cmpd="sng" algn="ctr">
            <a:solidFill>
              <a:srgbClr val="0088DF"/>
            </a:solidFill>
            <a:prstDash val="solid"/>
            <a:round/>
            <a:headEnd type="none" w="med" len="med"/>
            <a:tailEnd type="none" w="med" len="med"/>
          </a:ln>
          <a:effectLst/>
        </p:spPr>
      </p:sp>
      <p:sp>
        <p:nvSpPr>
          <p:cNvPr id="10" name="Rectangle 3"/>
          <p:cNvSpPr>
            <a:spLocks noChangeArrowheads="1"/>
          </p:cNvSpPr>
          <p:nvPr/>
        </p:nvSpPr>
        <p:spPr bwMode="auto">
          <a:xfrm>
            <a:off x="858838" y="15240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47244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44196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a:p>
        </p:txBody>
      </p:sp>
      <p:sp>
        <p:nvSpPr>
          <p:cNvPr id="14" name="AutoShape 6"/>
          <p:cNvSpPr>
            <a:spLocks noChangeArrowheads="1"/>
          </p:cNvSpPr>
          <p:nvPr/>
        </p:nvSpPr>
        <p:spPr bwMode="auto">
          <a:xfrm rot="2175360">
            <a:off x="5703699" y="16174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a:p>
        </p:txBody>
      </p:sp>
      <p:sp>
        <p:nvSpPr>
          <p:cNvPr id="15" name="Rectangle 3"/>
          <p:cNvSpPr txBox="1">
            <a:spLocks noChangeArrowheads="1"/>
          </p:cNvSpPr>
          <p:nvPr/>
        </p:nvSpPr>
        <p:spPr bwMode="auto">
          <a:xfrm>
            <a:off x="5964238" y="15240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6" name="AutoShape 6"/>
          <p:cNvSpPr>
            <a:spLocks noChangeArrowheads="1"/>
          </p:cNvSpPr>
          <p:nvPr/>
        </p:nvSpPr>
        <p:spPr bwMode="auto">
          <a:xfrm>
            <a:off x="2971800" y="56388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chemeClr val="bg1">
                  <a:lumMod val="85000"/>
                </a:schemeClr>
              </a:gs>
            </a:gsLst>
            <a:lin ang="0" scaled="1"/>
            <a:tileRect/>
          </a:gradFill>
          <a:ln w="9525">
            <a:noFill/>
            <a:miter lim="800000"/>
            <a:headEnd/>
            <a:tailEnd/>
          </a:ln>
        </p:spPr>
        <p:txBody>
          <a:bodyPr wrap="none" anchor="ctr">
            <a:prstTxWarp prst="textNoShape">
              <a:avLst/>
            </a:prstTxWarp>
          </a:bodyPr>
          <a:lstStyle/>
          <a:p>
            <a:pPr algn="ctr" eaLnBrk="0" hangingPunct="0"/>
            <a:endParaRPr lang="en-US"/>
          </a:p>
        </p:txBody>
      </p:sp>
      <p:sp>
        <p:nvSpPr>
          <p:cNvPr id="17" name="Rectangle 3"/>
          <p:cNvSpPr txBox="1">
            <a:spLocks noChangeArrowheads="1"/>
          </p:cNvSpPr>
          <p:nvPr/>
        </p:nvSpPr>
        <p:spPr bwMode="auto">
          <a:xfrm>
            <a:off x="1371600" y="575819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249718" y="1783118"/>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List.png"/>
          <p:cNvPicPr>
            <a:picLocks noChangeAspect="1"/>
          </p:cNvPicPr>
          <p:nvPr/>
        </p:nvPicPr>
        <p:blipFill>
          <a:blip r:embed="rId3"/>
          <a:stretch>
            <a:fillRect/>
          </a:stretch>
        </p:blipFill>
        <p:spPr>
          <a:xfrm>
            <a:off x="1981200" y="1371600"/>
            <a:ext cx="5318549" cy="4044950"/>
          </a:xfrm>
          <a:prstGeom prst="rect">
            <a:avLst/>
          </a:prstGeom>
        </p:spPr>
      </p:pic>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But note: </a:t>
            </a:r>
            <a:r>
              <a:rPr lang="en-US" sz="1600" i="1" dirty="0" smtClean="0"/>
              <a:t>when the video is deleted in the original account, it is also deleted in accounts it was shared to</a:t>
            </a:r>
          </a:p>
          <a:p>
            <a:pPr marL="684213" lvl="1" indent="-284163" defTabSz="914400" eaLnBrk="1" hangingPunct="1"/>
            <a:r>
              <a:rPr lang="en-US" sz="1600" dirty="0" smtClean="0"/>
              <a:t>Can use media sharing to upload files once into your organization's multiple accounts </a:t>
            </a:r>
            <a:endParaRPr lang="en-US" sz="1600" dirty="0" smtClean="0"/>
          </a:p>
          <a:p>
            <a:pPr marL="684213" lvl="1" indent="-284163" defTabSz="914400" eaLnBrk="1" hangingPunct="1"/>
            <a:r>
              <a:rPr lang="en-US" sz="1600" i="1" dirty="0" smtClean="0"/>
              <a:t>NOTE: wait until all renditions are created before sharing – only those that have been created will be shared!</a:t>
            </a:r>
            <a:endParaRPr lang="en-US" sz="1600" i="1" dirty="0" smtClean="0"/>
          </a:p>
          <a:p>
            <a:pPr marL="284163" indent="-284163" defTabSz="914400" eaLnBrk="1" hangingPunct="1">
              <a:buNone/>
            </a:pPr>
            <a:endParaRPr lang="en-US" sz="20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p>
          <a:p>
            <a:pPr marL="684213" lvl="1" indent="-284163" defTabSz="914400"/>
            <a:r>
              <a:rPr lang="en-US" sz="1600" dirty="0" smtClean="0"/>
              <a:t>video to and click 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a:t>Video Properties</a:t>
            </a:r>
          </a:p>
        </p:txBody>
      </p:sp>
      <p:sp>
        <p:nvSpPr>
          <p:cNvPr id="690179" name="Rectangle 3"/>
          <p:cNvSpPr>
            <a:spLocks noGrp="1"/>
          </p:cNvSpPr>
          <p:nvPr>
            <p:ph idx="1"/>
          </p:nvPr>
        </p:nvSpPr>
        <p:spPr/>
        <p:txBody>
          <a:bodyPr/>
          <a:lstStyle/>
          <a:p>
            <a:r>
              <a:rPr lang="en-US" sz="1800" dirty="0"/>
              <a:t>Basic Presentation</a:t>
            </a:r>
            <a:endParaRPr lang="en-US" sz="1800" dirty="0" smtClean="0"/>
          </a:p>
          <a:p>
            <a:r>
              <a:rPr lang="en-US" sz="1800" dirty="0" smtClean="0"/>
              <a:t>Distribution</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371600"/>
            <a:ext cx="4234479" cy="3403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066800"/>
            <a:ext cx="8001000" cy="4981932"/>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Presentation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098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698375" name="Line 6"/>
          <p:cNvSpPr>
            <a:spLocks noChangeShapeType="1"/>
          </p:cNvSpPr>
          <p:nvPr/>
        </p:nvSpPr>
        <p:spPr bwMode="auto">
          <a:xfrm>
            <a:off x="1524000" y="28956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698376" name="Line 7"/>
          <p:cNvSpPr>
            <a:spLocks noChangeShapeType="1"/>
          </p:cNvSpPr>
          <p:nvPr/>
        </p:nvSpPr>
        <p:spPr bwMode="auto">
          <a:xfrm>
            <a:off x="1066800" y="4343400"/>
            <a:ext cx="1676400" cy="13716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alpha val="30000"/>
                </a:srgbClr>
              </a:solidFill>
              <a:round/>
              <a:headEnd/>
              <a:tailEnd/>
            </a:ln>
          </p:spPr>
          <p:txBody>
            <a:bodyPr lIns="0" tIns="0" rIns="0" bIns="0" anchor="ctr">
              <a:prstTxWarp prst="textNoShape">
                <a:avLst/>
              </a:prstTxWarp>
            </a:bodyPr>
            <a:lstStyle/>
            <a:p>
              <a:pPr algn="ctr">
                <a:spcBef>
                  <a:spcPct val="50000"/>
                </a:spcBef>
              </a:pPr>
              <a:r>
                <a:rPr lang="en-US" sz="1600" dirty="0">
                  <a:solidFill>
                    <a:srgbClr val="B2C846">
                      <a:alpha val="30000"/>
                    </a:srgbClr>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066800"/>
            <a:ext cx="8001000" cy="4981932"/>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886200"/>
            <a:ext cx="3505200" cy="2286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7" name="Title 6"/>
          <p:cNvSpPr>
            <a:spLocks noGrp="1"/>
          </p:cNvSpPr>
          <p:nvPr>
            <p:ph type="title"/>
          </p:nvPr>
        </p:nvSpPr>
        <p:spPr/>
        <p:txBody>
          <a:bodyPr/>
          <a:lstStyle/>
          <a:p>
            <a:r>
              <a:rPr lang="en-US" dirty="0" smtClean="0"/>
              <a:t>Video Properties: Basic Presentation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143000"/>
            <a:ext cx="7423654" cy="5005709"/>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248400" y="1600200"/>
            <a:ext cx="1143000" cy="9906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724828" y="1272208"/>
            <a:ext cx="7733372"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371599"/>
            <a:ext cx="7879221" cy="490160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Distribution </a:t>
            </a:r>
            <a:r>
              <a:rPr lang="en-US" dirty="0"/>
              <a:t>Settings</a:t>
            </a:r>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990600"/>
            <a:ext cx="7848600" cy="4882560"/>
          </a:xfrm>
          <a:prstGeom prst="rect">
            <a:avLst/>
          </a:prstGeom>
        </p:spPr>
      </p:pic>
      <p:sp>
        <p:nvSpPr>
          <p:cNvPr id="265220" name="Rectangle 2"/>
          <p:cNvSpPr>
            <a:spLocks noGrp="1" noChangeArrowheads="1"/>
          </p:cNvSpPr>
          <p:nvPr>
            <p:ph type="title"/>
          </p:nvPr>
        </p:nvSpPr>
        <p:spPr/>
        <p:txBody>
          <a:bodyPr anchor="t"/>
          <a:lstStyle/>
          <a:p>
            <a:pPr eaLnBrk="1" hangingPunct="1"/>
            <a:r>
              <a:rPr lang="en-US" dirty="0"/>
              <a:t>Video Properties: Economics and Distribution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countries</a:t>
            </a:r>
          </a:p>
          <a:p>
            <a:r>
              <a:rPr lang="en-US" sz="2000" dirty="0"/>
              <a:t>Authorize specific domains for players</a:t>
            </a:r>
            <a:r>
              <a:rPr lang="en-US" sz="1800" dirty="0"/>
              <a:t> </a:t>
            </a:r>
            <a:endParaRPr lang="en-US" sz="1800" dirty="0">
              <a:solidFill>
                <a:srgbClr val="B1C644"/>
              </a:solidFill>
            </a:endParaRPr>
          </a:p>
        </p:txBody>
      </p:sp>
      <p:pic>
        <p:nvPicPr>
          <p:cNvPr id="5" name="Picture 4" descr="VideoSettingsAvailability.png"/>
          <p:cNvPicPr>
            <a:picLocks noChangeAspect="1"/>
          </p:cNvPicPr>
          <p:nvPr/>
        </p:nvPicPr>
        <p:blipFill>
          <a:blip r:embed="rId3"/>
          <a:stretch>
            <a:fillRect/>
          </a:stretch>
        </p:blipFill>
        <p:spPr>
          <a:xfrm>
            <a:off x="1905000" y="2890675"/>
            <a:ext cx="5791200" cy="35863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a:t>Video Properties: Logo Overlay Setting</a:t>
            </a:r>
          </a:p>
        </p:txBody>
      </p:sp>
      <p:pic>
        <p:nvPicPr>
          <p:cNvPr id="5" name="Picture 4" descr="VideoSettingsLogoOverlay.png"/>
          <p:cNvPicPr>
            <a:picLocks noChangeAspect="1"/>
          </p:cNvPicPr>
          <p:nvPr/>
        </p:nvPicPr>
        <p:blipFill>
          <a:blip r:embed="rId3"/>
          <a:stretch>
            <a:fillRect/>
          </a:stretch>
        </p:blipFill>
        <p:spPr>
          <a:xfrm>
            <a:off x="644262" y="1066800"/>
            <a:ext cx="7890138" cy="489225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143000"/>
            <a:ext cx="8013031" cy="4968453"/>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324600" y="48768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6172200" y="26670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lvl="1"/>
            <a:endParaRPr lang="en-US" sz="1800" dirty="0"/>
          </a:p>
        </p:txBody>
      </p:sp>
      <p:sp>
        <p:nvSpPr>
          <p:cNvPr id="4" name="TextBox 3"/>
          <p:cNvSpPr txBox="1"/>
          <p:nvPr/>
        </p:nvSpPr>
        <p:spPr>
          <a:xfrm>
            <a:off x="1143000" y="42672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alpha val="30000"/>
              </a:srgbClr>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alpha val="30000"/>
                </a:srgbClr>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alpha val="30000"/>
                    </a:srgbClr>
                  </a:solidFill>
                  <a:latin typeface="Arial Black" charset="0"/>
                </a:rPr>
                <a:t>7</a:t>
              </a:r>
              <a:endParaRPr lang="en-US" sz="1600" dirty="0">
                <a:solidFill>
                  <a:srgbClr val="76B2BA">
                    <a:alpha val="30000"/>
                  </a:srgbClr>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a:t>SMART PLAYLIST</a:t>
            </a:r>
          </a:p>
          <a:p>
            <a:pPr eaLnBrk="0" hangingPunct="0">
              <a:spcBef>
                <a:spcPct val="50000"/>
              </a:spcBef>
            </a:pPr>
            <a:r>
              <a:rPr lang="en-US" sz="1600"/>
              <a:t>The list of videos is constructed automatically, based on</a:t>
            </a:r>
            <a:r>
              <a:rPr lang="en-US" sz="1600" b="1">
                <a:solidFill>
                  <a:srgbClr val="A10F47"/>
                </a:solidFill>
              </a:rPr>
              <a:t> VIDEO TAGS</a:t>
            </a:r>
            <a:r>
              <a:rPr lang="en-US"/>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a:t>MANUAL PLAYLIST</a:t>
            </a:r>
          </a:p>
          <a:p>
            <a:pPr eaLnBrk="0" hangingPunct="0">
              <a:spcBef>
                <a:spcPct val="50000"/>
              </a:spcBef>
            </a:pPr>
            <a:r>
              <a:rPr lang="en-US" sz="160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a:t>Favorites</a:t>
            </a:r>
          </a:p>
        </p:txBody>
      </p:sp>
      <p:sp>
        <p:nvSpPr>
          <p:cNvPr id="320515" name="Rectangle 3"/>
          <p:cNvSpPr>
            <a:spLocks noGrp="1"/>
          </p:cNvSpPr>
          <p:nvPr>
            <p:ph idx="1"/>
          </p:nvPr>
        </p:nvSpPr>
        <p:spPr/>
        <p:txBody>
          <a:bodyPr/>
          <a:lstStyle/>
          <a:p>
            <a:r>
              <a:rPr lang="en-US" sz="1800" dirty="0"/>
              <a:t>Favorites is a way to:</a:t>
            </a:r>
          </a:p>
          <a:p>
            <a:pPr lvl="1"/>
            <a:r>
              <a:rPr lang="en-US" sz="1800" dirty="0"/>
              <a:t>Organize your playlists</a:t>
            </a:r>
          </a:p>
          <a:p>
            <a:pPr lvl="1"/>
            <a:r>
              <a:rPr lang="en-US" sz="1800" dirty="0"/>
              <a:t>Access the most commonly used</a:t>
            </a:r>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2590800"/>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Publishing – for a Single Video </a:t>
            </a:r>
            <a:endParaRPr lang="en-US" dirty="0"/>
          </a:p>
        </p:txBody>
      </p:sp>
      <p:sp>
        <p:nvSpPr>
          <p:cNvPr id="8" name="Content Placeholder 7"/>
          <p:cNvSpPr>
            <a:spLocks noGrp="1"/>
          </p:cNvSpPr>
          <p:nvPr>
            <p:ph idx="1"/>
          </p:nvPr>
        </p:nvSpPr>
        <p:spPr/>
        <p:txBody>
          <a:bodyPr>
            <a:normAutofit/>
          </a:bodyPr>
          <a:lstStyle/>
          <a:p>
            <a:r>
              <a:rPr lang="en-US" sz="1800" dirty="0" smtClean="0"/>
              <a:t>Upload a video</a:t>
            </a:r>
          </a:p>
          <a:p>
            <a:r>
              <a:rPr lang="en-US" sz="1800" dirty="0" smtClean="0"/>
              <a:t>Select the video</a:t>
            </a:r>
          </a:p>
          <a:p>
            <a:r>
              <a:rPr lang="en-US" sz="1800" dirty="0" smtClean="0"/>
              <a:t>Select a player </a:t>
            </a:r>
          </a:p>
          <a:p>
            <a:r>
              <a:rPr lang="en-US" sz="1800" dirty="0" smtClean="0"/>
              <a:t>Copy the code</a:t>
            </a:r>
          </a:p>
          <a:p>
            <a:r>
              <a:rPr lang="en-US" sz="1800" dirty="0" smtClean="0"/>
              <a:t>Paste the code in a web page</a:t>
            </a:r>
          </a:p>
          <a:p>
            <a:r>
              <a:rPr lang="en-US" sz="1800" dirty="0" smtClean="0"/>
              <a:t>You are done!!</a:t>
            </a:r>
          </a:p>
          <a:p>
            <a:endParaRPr lang="en-US" sz="1800" dirty="0"/>
          </a:p>
        </p:txBody>
      </p:sp>
      <p:pic>
        <p:nvPicPr>
          <p:cNvPr id="5" name="Picture 4" descr="QuickPublish1.png"/>
          <p:cNvPicPr>
            <a:picLocks noChangeAspect="1"/>
          </p:cNvPicPr>
          <p:nvPr/>
        </p:nvPicPr>
        <p:blipFill>
          <a:blip r:embed="rId3"/>
          <a:stretch>
            <a:fillRect/>
          </a:stretch>
        </p:blipFill>
        <p:spPr>
          <a:xfrm>
            <a:off x="6715000" y="990600"/>
            <a:ext cx="2180247" cy="1911666"/>
          </a:xfrm>
          <a:prstGeom prst="rect">
            <a:avLst/>
          </a:prstGeom>
        </p:spPr>
      </p:pic>
      <p:pic>
        <p:nvPicPr>
          <p:cNvPr id="6" name="Picture 5" descr="QuickPublish2.png"/>
          <p:cNvPicPr>
            <a:picLocks noChangeAspect="1"/>
          </p:cNvPicPr>
          <p:nvPr/>
        </p:nvPicPr>
        <p:blipFill>
          <a:blip r:embed="rId4"/>
          <a:stretch>
            <a:fillRect/>
          </a:stretch>
        </p:blipFill>
        <p:spPr>
          <a:xfrm>
            <a:off x="6721235" y="3200400"/>
            <a:ext cx="2194164"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9" name="Frame 8"/>
          <p:cNvSpPr/>
          <p:nvPr/>
        </p:nvSpPr>
        <p:spPr bwMode="auto">
          <a:xfrm>
            <a:off x="6934200" y="2362199"/>
            <a:ext cx="1676400" cy="228601"/>
          </a:xfrm>
          <a:prstGeom prst="frame">
            <a:avLst>
              <a:gd name="adj1" fmla="val 5209"/>
            </a:avLst>
          </a:prstGeom>
          <a:solidFill>
            <a:srgbClr val="FF0000"/>
          </a:solidFill>
          <a:ln w="9525" cap="flat" cmpd="sng" algn="ctr">
            <a:solidFill>
              <a:srgbClr val="FF0000"/>
            </a:solid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Quick 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a:t>
            </a:r>
            <a:r>
              <a:rPr lang="en-US" sz="1600" dirty="0" err="1" smtClean="0">
                <a:solidFill>
                  <a:srgbClr val="4C4C4C"/>
                </a:solidFill>
                <a:ea typeface="Arial" charset="0"/>
                <a:cs typeface="Arial" charset="0"/>
              </a:rPr>
              <a:t>playlist(s</a:t>
            </a:r>
            <a:r>
              <a:rPr lang="en-US" sz="1600" dirty="0" smtClean="0">
                <a:solidFill>
                  <a:srgbClr val="4C4C4C"/>
                </a:solidFill>
                <a:ea typeface="Arial" charset="0"/>
                <a:cs typeface="Arial" charset="0"/>
              </a:rPr>
              <a:t>)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5" name="Picture 14" descr="GetCodePubModule.png"/>
          <p:cNvPicPr>
            <a:picLocks noChangeAspect="1"/>
          </p:cNvPicPr>
          <p:nvPr/>
        </p:nvPicPr>
        <p:blipFill>
          <a:blip r:embed="rId7"/>
          <a:stretch>
            <a:fillRect/>
          </a:stretch>
        </p:blipFill>
        <p:spPr>
          <a:xfrm>
            <a:off x="3124200" y="4800600"/>
            <a:ext cx="4495800" cy="2021273"/>
          </a:xfrm>
          <a:prstGeom prst="rect">
            <a:avLst/>
          </a:prstGeom>
        </p:spPr>
      </p:pic>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9" name="Frame 28"/>
          <p:cNvSpPr/>
          <p:nvPr/>
        </p:nvSpPr>
        <p:spPr bwMode="auto">
          <a:xfrm>
            <a:off x="6477000" y="5791200"/>
            <a:ext cx="990600" cy="990600"/>
          </a:xfrm>
          <a:prstGeom prst="frame">
            <a:avLst>
              <a:gd name="adj1" fmla="val 4614"/>
            </a:avLst>
          </a:prstGeom>
          <a:solidFill>
            <a:schemeClr val="accent2"/>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r>
              <a:rPr lang="en-US" sz="1800" dirty="0"/>
              <a:t>Analytics Module</a:t>
            </a:r>
            <a:endParaRPr lang="en-US" sz="1800" dirty="0" smtClean="0"/>
          </a:p>
          <a:p>
            <a:pPr lvl="1"/>
            <a:r>
              <a:rPr lang="en-US" sz="1800" dirty="0" smtClean="0"/>
              <a:t>Data on video performance: what’s most watched, for how long, etc.</a:t>
            </a:r>
            <a:endParaRPr lang="en-US" sz="1800"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a:t>The Analytics Module</a:t>
            </a:r>
          </a:p>
        </p:txBody>
      </p:sp>
      <p:sp>
        <p:nvSpPr>
          <p:cNvPr id="549891" name="Rectangle 3"/>
          <p:cNvSpPr>
            <a:spLocks noGrp="1"/>
          </p:cNvSpPr>
          <p:nvPr>
            <p:ph idx="1"/>
          </p:nvPr>
        </p:nvSpPr>
        <p:spPr/>
        <p:txBody>
          <a:bodyPr>
            <a:normAutofit fontScale="85000" lnSpcReduction="20000"/>
          </a:bodyPr>
          <a:lstStyle/>
          <a:p>
            <a:r>
              <a:rPr lang="en-US" sz="1800" dirty="0"/>
              <a:t>Available </a:t>
            </a:r>
            <a:r>
              <a:rPr lang="en-US" sz="1800" dirty="0" smtClean="0"/>
              <a:t>reports</a:t>
            </a:r>
          </a:p>
          <a:p>
            <a:pPr lvl="1"/>
            <a:r>
              <a:rPr lang="en-US" sz="1800" dirty="0" smtClean="0"/>
              <a:t>Engagement</a:t>
            </a:r>
          </a:p>
          <a:p>
            <a:pPr lvl="2"/>
            <a:r>
              <a:rPr lang="en-US" sz="1800" dirty="0" smtClean="0"/>
              <a:t>Video Views </a:t>
            </a:r>
            <a:endParaRPr lang="en-US" sz="1800" dirty="0"/>
          </a:p>
          <a:p>
            <a:pPr lvl="2"/>
            <a:r>
              <a:rPr lang="en-US" sz="1800" dirty="0"/>
              <a:t>Viewed</a:t>
            </a:r>
            <a:r>
              <a:rPr lang="en-US" sz="1800" dirty="0" smtClean="0"/>
              <a:t> Minutes </a:t>
            </a:r>
          </a:p>
          <a:p>
            <a:pPr lvl="2"/>
            <a:r>
              <a:rPr lang="en-US" sz="1800" dirty="0" smtClean="0"/>
              <a:t>Attention Span</a:t>
            </a:r>
          </a:p>
          <a:p>
            <a:pPr lvl="2"/>
            <a:r>
              <a:rPr lang="en-US" sz="1800" dirty="0" smtClean="0"/>
              <a:t>Video Engagement</a:t>
            </a:r>
          </a:p>
          <a:p>
            <a:pPr lvl="1"/>
            <a:r>
              <a:rPr lang="en-US" sz="1800" dirty="0" smtClean="0"/>
              <a:t>Audience</a:t>
            </a:r>
          </a:p>
          <a:p>
            <a:pPr lvl="2"/>
            <a:r>
              <a:rPr lang="en-US" sz="1800" dirty="0" smtClean="0"/>
              <a:t>New Viewers </a:t>
            </a:r>
          </a:p>
          <a:p>
            <a:pPr lvl="2"/>
            <a:r>
              <a:rPr lang="en-US" sz="1800" dirty="0" smtClean="0"/>
              <a:t>Unique </a:t>
            </a:r>
            <a:r>
              <a:rPr lang="en-US" sz="1800" dirty="0"/>
              <a:t>V</a:t>
            </a:r>
            <a:r>
              <a:rPr lang="en-US" sz="1800" dirty="0" smtClean="0"/>
              <a:t>iewers </a:t>
            </a:r>
          </a:p>
          <a:p>
            <a:pPr lvl="2"/>
            <a:r>
              <a:rPr lang="en-US" sz="1800" dirty="0" smtClean="0"/>
              <a:t>Geographic Analytics </a:t>
            </a:r>
          </a:p>
          <a:p>
            <a:pPr lvl="1"/>
            <a:r>
              <a:rPr lang="en-US" sz="1800" dirty="0" smtClean="0"/>
              <a:t>Technology</a:t>
            </a:r>
          </a:p>
          <a:p>
            <a:pPr lvl="2"/>
            <a:r>
              <a:rPr lang="en-US" sz="1800" dirty="0" smtClean="0"/>
              <a:t>Platform Trends</a:t>
            </a:r>
          </a:p>
          <a:p>
            <a:pPr lvl="2"/>
            <a:r>
              <a:rPr lang="en-US" sz="1800" dirty="0" smtClean="0"/>
              <a:t>Browser Trends</a:t>
            </a:r>
          </a:p>
          <a:p>
            <a:pPr lvl="2"/>
            <a:r>
              <a:rPr lang="en-US" sz="1800" dirty="0" smtClean="0"/>
              <a:t>OS Trends</a:t>
            </a:r>
          </a:p>
          <a:p>
            <a:pPr lvl="1"/>
            <a:r>
              <a:rPr lang="en-US" sz="1800" dirty="0" smtClean="0"/>
              <a:t>Traffic Sources</a:t>
            </a:r>
          </a:p>
          <a:p>
            <a:pPr lvl="2"/>
            <a:r>
              <a:rPr lang="en-US" sz="1800" dirty="0" smtClean="0"/>
              <a:t>Embedded Domains</a:t>
            </a:r>
          </a:p>
          <a:p>
            <a:pPr lvl="2"/>
            <a:r>
              <a:rPr lang="en-US" sz="1800" dirty="0" smtClean="0"/>
              <a:t>Referring Sites</a:t>
            </a:r>
          </a:p>
          <a:p>
            <a:pPr lvl="2"/>
            <a:r>
              <a:rPr lang="en-US" sz="1800" dirty="0" smtClean="0"/>
              <a:t>Search Terms</a:t>
            </a:r>
          </a:p>
        </p:txBody>
      </p:sp>
      <p:sp>
        <p:nvSpPr>
          <p:cNvPr id="4" name="Content Placeholder 3"/>
          <p:cNvSpPr>
            <a:spLocks noGrp="1"/>
          </p:cNvSpPr>
          <p:nvPr>
            <p:ph idx="12"/>
          </p:nvPr>
        </p:nvSpPr>
        <p:spPr/>
        <p:txBody>
          <a:bodyPr/>
          <a:lstStyle/>
          <a:p>
            <a:r>
              <a:rPr lang="en-US" dirty="0" smtClean="0"/>
              <a:t>All reports can be downloaded as .csv files</a:t>
            </a:r>
          </a:p>
          <a:p>
            <a:pPr lvl="1"/>
            <a:r>
              <a:rPr lang="en-US" dirty="0" smtClean="0"/>
              <a:t>Most in summary or detailed versions</a:t>
            </a:r>
          </a:p>
          <a:p>
            <a:r>
              <a:rPr lang="en-US" dirty="0" smtClean="0"/>
              <a:t>All charts can be downloaded as .</a:t>
            </a:r>
            <a:r>
              <a:rPr lang="en-US" dirty="0" err="1" smtClean="0"/>
              <a:t>png</a:t>
            </a:r>
            <a:r>
              <a:rPr lang="en-US" dirty="0" smtClean="0"/>
              <a:t> files</a:t>
            </a:r>
          </a:p>
          <a:p>
            <a:endParaRPr lang="en-US" dirty="0"/>
          </a:p>
        </p:txBody>
      </p:sp>
    </p:spTree>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a:t>Agenda</a:t>
            </a:r>
          </a:p>
        </p:txBody>
      </p:sp>
      <p:grpSp>
        <p:nvGrpSpPr>
          <p:cNvPr id="2" name="Group 25"/>
          <p:cNvGrpSpPr/>
          <p:nvPr/>
        </p:nvGrpSpPr>
        <p:grpSpPr>
          <a:xfrm>
            <a:off x="1630363" y="3352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Preparing and Uploading Content</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4038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1295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a:solidFill>
                    <a:srgbClr val="FFFFFF"/>
                  </a:solidFill>
                  <a:ea typeface="Arial" charset="0"/>
                  <a:cs typeface="Arial" charset="0"/>
                </a:rPr>
                <a:t>The Brightcove 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a:solidFill>
                    <a:srgbClr val="76B3BA"/>
                  </a:solidFill>
                  <a:latin typeface="Arial Black" charset="0"/>
                </a:rPr>
                <a:t>1</a:t>
              </a:r>
            </a:p>
          </p:txBody>
        </p:sp>
      </p:grpSp>
      <p:grpSp>
        <p:nvGrpSpPr>
          <p:cNvPr id="5" name="Group 23"/>
          <p:cNvGrpSpPr/>
          <p:nvPr/>
        </p:nvGrpSpPr>
        <p:grpSpPr>
          <a:xfrm>
            <a:off x="1600200" y="1981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667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724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410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a:t>Training</a:t>
            </a:r>
          </a:p>
        </p:txBody>
      </p:sp>
      <p:pic>
        <p:nvPicPr>
          <p:cNvPr id="5" name="Content Placeholder 4" descr="BrightcoveTraining.png"/>
          <p:cNvPicPr>
            <a:picLocks noGrp="1" noChangeAspect="1"/>
          </p:cNvPicPr>
          <p:nvPr>
            <p:ph idx="4294967295"/>
          </p:nvPr>
        </p:nvPicPr>
        <p:blipFill>
          <a:blip r:embed="rId3"/>
          <a:srcRect l="-7883" r="-7883"/>
          <a:stretch>
            <a:fillRect/>
          </a:stretch>
        </p:blipFill>
        <p:spPr>
          <a:xfrm>
            <a:off x="0" y="1189038"/>
            <a:ext cx="8277225"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a:t>Support Documentation</a:t>
            </a:r>
          </a:p>
        </p:txBody>
      </p:sp>
      <p:pic>
        <p:nvPicPr>
          <p:cNvPr id="5" name="Content Placeholder 4" descr="BrightcoveDocumentation.png"/>
          <p:cNvPicPr>
            <a:picLocks noGrp="1" noChangeAspect="1"/>
          </p:cNvPicPr>
          <p:nvPr>
            <p:ph idx="4294967295"/>
          </p:nvPr>
        </p:nvPicPr>
        <p:blipFill>
          <a:blip r:embed="rId3"/>
          <a:srcRect l="-6090" r="-6090"/>
          <a:stretch>
            <a:fillRect/>
          </a:stretch>
        </p:blipFill>
        <p:spPr>
          <a:xfrm>
            <a:off x="0" y="1189038"/>
            <a:ext cx="8277225"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r>
              <a:rPr lang="en-US"/>
              <a:t>Developer Center</a:t>
            </a:r>
          </a:p>
        </p:txBody>
      </p:sp>
      <p:pic>
        <p:nvPicPr>
          <p:cNvPr id="5" name="Content Placeholder 4" descr="BrightcoveDevelopers.png"/>
          <p:cNvPicPr>
            <a:picLocks noGrp="1" noChangeAspect="1"/>
          </p:cNvPicPr>
          <p:nvPr>
            <p:ph idx="4294967295"/>
          </p:nvPr>
        </p:nvPicPr>
        <p:blipFill>
          <a:blip r:embed="rId3"/>
          <a:srcRect l="-6090" r="-6090"/>
          <a:stretch>
            <a:fillRect/>
          </a:stretch>
        </p:blipFill>
        <p:spPr>
          <a:xfrm>
            <a:off x="0" y="1189038"/>
            <a:ext cx="8277225"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r>
              <a:rPr lang="en-US" dirty="0"/>
              <a:t>Community </a:t>
            </a:r>
            <a:r>
              <a:rPr lang="en-US" dirty="0" smtClean="0"/>
              <a:t>Forums and Blogs</a:t>
            </a:r>
            <a:endParaRPr lang="en-US" dirty="0"/>
          </a:p>
        </p:txBody>
      </p:sp>
      <p:pic>
        <p:nvPicPr>
          <p:cNvPr id="5" name="Content Placeholder 4" descr="BrightcoveCommunity.png"/>
          <p:cNvPicPr>
            <a:picLocks noGrp="1" noChangeAspect="1"/>
          </p:cNvPicPr>
          <p:nvPr>
            <p:ph idx="4294967295"/>
          </p:nvPr>
        </p:nvPicPr>
        <p:blipFill>
          <a:blip r:embed="rId3"/>
          <a:srcRect l="-13603" r="-13603"/>
          <a:stretch>
            <a:fillRect/>
          </a:stretch>
        </p:blipFill>
        <p:spPr>
          <a:xfrm>
            <a:off x="0" y="1189038"/>
            <a:ext cx="8277225"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smtClean="0"/>
              <a:t>iPhone SDK</a:t>
            </a:r>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t>Online Support Form</a:t>
            </a:r>
          </a:p>
        </p:txBody>
      </p:sp>
      <p:pic>
        <p:nvPicPr>
          <p:cNvPr id="5" name="Content Placeholder 4" descr="BrightcoveSupport.png"/>
          <p:cNvPicPr>
            <a:picLocks noGrp="1" noChangeAspect="1"/>
          </p:cNvPicPr>
          <p:nvPr>
            <p:ph idx="4294967295"/>
          </p:nvPr>
        </p:nvPicPr>
        <p:blipFill>
          <a:blip r:embed="rId3"/>
          <a:srcRect l="-13603" r="-13603"/>
          <a:stretch>
            <a:fillRect/>
          </a:stretch>
        </p:blipFill>
        <p:spPr>
          <a:xfrm>
            <a:off x="0" y="1189038"/>
            <a:ext cx="8277225"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 Architecture</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22270</TotalTime>
  <Words>2952</Words>
  <Application>Microsoft Macintosh PowerPoint</Application>
  <PresentationFormat>On-screen Show (4:3)</PresentationFormat>
  <Paragraphs>812</Paragraphs>
  <Slides>87</Slides>
  <Notes>81</Notes>
  <HiddenSlides>0</HiddenSlides>
  <MMClips>0</MMClips>
  <ScaleCrop>false</ScaleCrop>
  <HeadingPairs>
    <vt:vector size="4" baseType="variant">
      <vt:variant>
        <vt:lpstr>Theme</vt:lpstr>
      </vt:variant>
      <vt:variant>
        <vt:i4>7</vt:i4>
      </vt:variant>
      <vt:variant>
        <vt:lpstr>Slide Titles</vt:lpstr>
      </vt:variant>
      <vt:variant>
        <vt:i4>87</vt:i4>
      </vt:variant>
    </vt:vector>
  </HeadingPairs>
  <TitlesOfParts>
    <vt:vector size="94" baseType="lpstr">
      <vt:lpstr>Default</vt:lpstr>
      <vt:lpstr>1_Default</vt:lpstr>
      <vt:lpstr>2_Default</vt:lpstr>
      <vt:lpstr>3_Default</vt:lpstr>
      <vt:lpstr>BC-Global-PPT-2010-1</vt:lpstr>
      <vt:lpstr>Default Theme</vt:lpstr>
      <vt:lpstr>4_Default</vt:lpstr>
      <vt:lpstr>Brightcove Video Cloud Essentials</vt:lpstr>
      <vt:lpstr>Agenda</vt:lpstr>
      <vt:lpstr>Agenda</vt:lpstr>
      <vt:lpstr>Agenda</vt:lpstr>
      <vt:lpstr>Agenda</vt:lpstr>
      <vt:lpstr>Agenda</vt:lpstr>
      <vt:lpstr>Agenda</vt:lpstr>
      <vt:lpstr>Agenda</vt:lpstr>
      <vt:lpstr>PowerPoint Presentation</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VIDEO CLOUD Roles &amp; Workflow</vt:lpstr>
      <vt:lpstr>PowerPoint Presentation</vt:lpstr>
      <vt:lpstr>Users/Roles</vt:lpstr>
      <vt:lpstr>Account Settings: Publishing Settings</vt:lpstr>
      <vt:lpstr>Account Settings: Analytics</vt:lpstr>
      <vt:lpstr>Transcode settings</vt:lpstr>
      <vt:lpstr>Multi-Bitrate Streaming</vt:lpstr>
      <vt:lpstr>Custom Fields</vt:lpstr>
      <vt:lpstr>Custom Fields</vt:lpstr>
      <vt:lpstr>PowerPoint Presentation</vt:lpstr>
      <vt:lpstr>Spectrum of Visual Customization</vt:lpstr>
      <vt:lpstr>Player Creation Process</vt:lpstr>
      <vt:lpstr>The Publishing Module</vt:lpstr>
      <vt:lpstr>VIDEO CLOUD’s Out of the Box Templates</vt:lpstr>
      <vt:lpstr>Creating a Player</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Customizable Styling</vt:lpstr>
      <vt:lpstr>PowerPoint Presentation</vt:lpstr>
      <vt:lpstr>Media Management Workflow</vt:lpstr>
      <vt:lpstr>Media Files</vt:lpstr>
      <vt:lpstr>Video Formats</vt:lpstr>
      <vt:lpstr>Images </vt:lpstr>
      <vt:lpstr>Asset Summary</vt:lpstr>
      <vt:lpstr>Upload Options</vt:lpstr>
      <vt:lpstr>Media Module Upload</vt:lpstr>
      <vt:lpstr>Media Module Upload</vt:lpstr>
      <vt:lpstr>Media Module Media Library</vt:lpstr>
      <vt:lpstr>Media Sharing</vt:lpstr>
      <vt:lpstr>Media Sharing</vt:lpstr>
      <vt:lpstr>PowerPoint Presentation</vt:lpstr>
      <vt:lpstr>Components of a Player</vt:lpstr>
      <vt:lpstr>Video Properties</vt:lpstr>
      <vt:lpstr>Video Properties: Basic Presentation Settings</vt:lpstr>
      <vt:lpstr>Video Properties: Basic Presentation Settings</vt:lpstr>
      <vt:lpstr>Video Properties: Image Capture</vt:lpstr>
      <vt:lpstr>Video Properties: Image Capture</vt:lpstr>
      <vt:lpstr>Video Properties: Distribution Settings</vt:lpstr>
      <vt:lpstr>Video Properties: Economics and Distribution Settings</vt:lpstr>
      <vt:lpstr>Video Properties: Availability</vt:lpstr>
      <vt:lpstr>Video Properties: Logo Overlay Setting</vt:lpstr>
      <vt:lpstr>Video Properties: Previewing Renditions</vt:lpstr>
      <vt:lpstr>Custom Fields</vt:lpstr>
      <vt:lpstr>PowerPoint Presentation</vt:lpstr>
      <vt:lpstr>Playlists</vt:lpstr>
      <vt:lpstr>Smart Playlist – Tag Settings and Ordering Options</vt:lpstr>
      <vt:lpstr>Tag Taxonomy Example</vt:lpstr>
      <vt:lpstr>Favorites</vt:lpstr>
      <vt:lpstr>Quick Publishing – for a Single Video </vt:lpstr>
      <vt:lpstr>Quick Publishing Summary – Playlists</vt:lpstr>
      <vt:lpstr>PowerPoint Presentation</vt:lpstr>
      <vt:lpstr>Reports vs. Analytics</vt:lpstr>
      <vt:lpstr>The Analytics Module</vt:lpstr>
      <vt:lpstr>Account usage reports</vt:lpstr>
      <vt:lpstr>PowerPoint Presentation</vt:lpstr>
      <vt:lpstr>Training</vt:lpstr>
      <vt:lpstr>Support Documentation</vt:lpstr>
      <vt:lpstr>Developer Center</vt:lpstr>
      <vt:lpstr>Community Forums and Blogs</vt:lpstr>
      <vt:lpstr>Open-Source SDKs</vt:lpstr>
      <vt:lpstr>Online Support Form</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Robert Crooks</cp:lastModifiedBy>
  <cp:revision>504</cp:revision>
  <cp:lastPrinted>2010-05-19T21:32:53Z</cp:lastPrinted>
  <dcterms:created xsi:type="dcterms:W3CDTF">2012-03-01T04:30:44Z</dcterms:created>
  <dcterms:modified xsi:type="dcterms:W3CDTF">2012-03-07T00:15:29Z</dcterms:modified>
</cp:coreProperties>
</file>